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2" r:id="rId3"/>
    <p:sldId id="288" r:id="rId4"/>
    <p:sldId id="261" r:id="rId5"/>
    <p:sldId id="256" r:id="rId6"/>
    <p:sldId id="268" r:id="rId7"/>
    <p:sldId id="262" r:id="rId8"/>
    <p:sldId id="283" r:id="rId9"/>
    <p:sldId id="263" r:id="rId10"/>
    <p:sldId id="280" r:id="rId11"/>
    <p:sldId id="264" r:id="rId12"/>
    <p:sldId id="284" r:id="rId13"/>
    <p:sldId id="279" r:id="rId14"/>
    <p:sldId id="281"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showPr>
  <p:clrMru>
    <a:srgbClr val="FFFF66"/>
    <a:srgbClr val="FF9865"/>
    <a:srgbClr val="D6824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1" autoAdjust="0"/>
    <p:restoredTop sz="94646" autoAdjust="0"/>
  </p:normalViewPr>
  <p:slideViewPr>
    <p:cSldViewPr>
      <p:cViewPr>
        <p:scale>
          <a:sx n="100" d="100"/>
          <a:sy n="100" d="100"/>
        </p:scale>
        <p:origin x="-5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F90194C-F39A-4627-869D-73FAD6E5F1C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BD17174-347B-46EA-93CA-6B157D34642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26A6D7-90BD-4F44-A97F-EADC629CB08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F4447AB-E751-4F4F-9B02-7300F191DEF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CE96C0D-4C6B-438A-9A78-ECA7B6EC738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18DDC18-3467-4236-80DB-E804904C927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7824EE9-055C-48F7-A20B-1D05C070C18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10E070F-5774-40BE-A942-A12A205B737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E05BCD9-762C-40A7-BCAC-BAF35545ECC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842E622-42F0-4B55-8811-898791B8FF0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82A7300-24A5-405F-A1D0-992539987BC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857C82-DC4D-423A-9206-B99B3A47E08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3.xml"/><Relationship Id="rId2" Type="http://schemas.openxmlformats.org/officeDocument/2006/relationships/image" Target="../media/image2.gif"/><Relationship Id="rId16"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xml"/><Relationship Id="rId5" Type="http://schemas.openxmlformats.org/officeDocument/2006/relationships/slide" Target="slide10.xml"/><Relationship Id="rId15" Type="http://schemas.openxmlformats.org/officeDocument/2006/relationships/slide" Target="slide8.xml"/><Relationship Id="rId10"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5.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3.xml"/><Relationship Id="rId2" Type="http://schemas.openxmlformats.org/officeDocument/2006/relationships/image" Target="../media/image23.jpeg"/><Relationship Id="rId16"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xml"/><Relationship Id="rId5" Type="http://schemas.openxmlformats.org/officeDocument/2006/relationships/slide" Target="slide10.xml"/><Relationship Id="rId15" Type="http://schemas.openxmlformats.org/officeDocument/2006/relationships/slide" Target="slide8.xml"/><Relationship Id="rId10"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xml"/><Relationship Id="rId3" Type="http://schemas.openxmlformats.org/officeDocument/2006/relationships/image" Target="../media/image16.gif"/><Relationship Id="rId7" Type="http://schemas.openxmlformats.org/officeDocument/2006/relationships/slide" Target="slide14.xml"/><Relationship Id="rId12" Type="http://schemas.openxmlformats.org/officeDocument/2006/relationships/slide" Target="slide2.xml"/><Relationship Id="rId17" Type="http://schemas.openxmlformats.org/officeDocument/2006/relationships/slide" Target="slide9.xml"/><Relationship Id="rId2" Type="http://schemas.openxmlformats.org/officeDocument/2006/relationships/image" Target="../media/image24.jpe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7.xml"/><Relationship Id="rId1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xml"/><Relationship Id="rId3" Type="http://schemas.openxmlformats.org/officeDocument/2006/relationships/image" Target="../media/image26.jpeg"/><Relationship Id="rId7" Type="http://schemas.openxmlformats.org/officeDocument/2006/relationships/slide" Target="slide14.xml"/><Relationship Id="rId12" Type="http://schemas.openxmlformats.org/officeDocument/2006/relationships/slide" Target="slide2.xml"/><Relationship Id="rId17" Type="http://schemas.openxmlformats.org/officeDocument/2006/relationships/slide" Target="slide9.xml"/><Relationship Id="rId2" Type="http://schemas.openxmlformats.org/officeDocument/2006/relationships/image" Target="../media/image25.pn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7.xml"/><Relationship Id="rId1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xml"/><Relationship Id="rId18" Type="http://schemas.openxmlformats.org/officeDocument/2006/relationships/slide" Target="slide8.xml"/><Relationship Id="rId3" Type="http://schemas.openxmlformats.org/officeDocument/2006/relationships/image" Target="../media/image28.jpe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5.xml"/><Relationship Id="rId2" Type="http://schemas.openxmlformats.org/officeDocument/2006/relationships/image" Target="../media/image27.jpeg"/><Relationship Id="rId16"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image" Target="../media/image30.jpeg"/><Relationship Id="rId15" Type="http://schemas.openxmlformats.org/officeDocument/2006/relationships/slide" Target="slide3.xml"/><Relationship Id="rId10" Type="http://schemas.openxmlformats.org/officeDocument/2006/relationships/slide" Target="slide11.xml"/><Relationship Id="rId19" Type="http://schemas.openxmlformats.org/officeDocument/2006/relationships/slide" Target="slide9.xml"/><Relationship Id="rId4" Type="http://schemas.openxmlformats.org/officeDocument/2006/relationships/image" Target="../media/image29.jpeg"/><Relationship Id="rId9" Type="http://schemas.openxmlformats.org/officeDocument/2006/relationships/slide" Target="slide14.xml"/><Relationship Id="rId1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xml"/><Relationship Id="rId18" Type="http://schemas.openxmlformats.org/officeDocument/2006/relationships/slide" Target="slide9.xml"/><Relationship Id="rId3" Type="http://schemas.openxmlformats.org/officeDocument/2006/relationships/image" Target="../media/image32.jpeg"/><Relationship Id="rId7" Type="http://schemas.openxmlformats.org/officeDocument/2006/relationships/slide" Target="slide10.xml"/><Relationship Id="rId12" Type="http://schemas.openxmlformats.org/officeDocument/2006/relationships/slide" Target="slide1.xml"/><Relationship Id="rId17" Type="http://schemas.openxmlformats.org/officeDocument/2006/relationships/slide" Target="slide8.xml"/><Relationship Id="rId2" Type="http://schemas.openxmlformats.org/officeDocument/2006/relationships/image" Target="../media/image31.jpeg"/><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4.xml"/><Relationship Id="rId10" Type="http://schemas.openxmlformats.org/officeDocument/2006/relationships/slide" Target="slide13.xml"/><Relationship Id="rId4" Type="http://schemas.openxmlformats.org/officeDocument/2006/relationships/image" Target="../media/image33.jpeg"/><Relationship Id="rId9" Type="http://schemas.openxmlformats.org/officeDocument/2006/relationships/slide" Target="slide11.xml"/><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xml"/><Relationship Id="rId18" Type="http://schemas.openxmlformats.org/officeDocument/2006/relationships/slide" Target="slide8.xml"/><Relationship Id="rId3" Type="http://schemas.openxmlformats.org/officeDocument/2006/relationships/image" Target="../media/image4.pn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5.xml"/><Relationship Id="rId2" Type="http://schemas.openxmlformats.org/officeDocument/2006/relationships/image" Target="../media/image3.jpeg"/><Relationship Id="rId16"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image" Target="../media/image6.gif"/><Relationship Id="rId15" Type="http://schemas.openxmlformats.org/officeDocument/2006/relationships/slide" Target="slide3.xml"/><Relationship Id="rId10" Type="http://schemas.openxmlformats.org/officeDocument/2006/relationships/slide" Target="slide11.xml"/><Relationship Id="rId19" Type="http://schemas.openxmlformats.org/officeDocument/2006/relationships/slide" Target="slide9.xml"/><Relationship Id="rId4" Type="http://schemas.openxmlformats.org/officeDocument/2006/relationships/image" Target="../media/image5.gif"/><Relationship Id="rId9" Type="http://schemas.openxmlformats.org/officeDocument/2006/relationships/slide" Target="slide14.xml"/><Relationship Id="rId1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3" Type="http://schemas.openxmlformats.org/officeDocument/2006/relationships/slide" Target="slide7.xml"/><Relationship Id="rId7" Type="http://schemas.openxmlformats.org/officeDocument/2006/relationships/slide" Target="slide13.xml"/><Relationship Id="rId12"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2.xml"/><Relationship Id="rId4" Type="http://schemas.openxmlformats.org/officeDocument/2006/relationships/slide" Target="slide10.xml"/><Relationship Id="rId9" Type="http://schemas.openxmlformats.org/officeDocument/2006/relationships/slide" Target="slide1.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11.xml"/><Relationship Id="rId18" Type="http://schemas.openxmlformats.org/officeDocument/2006/relationships/slide" Target="slide3.xml"/><Relationship Id="rId3" Type="http://schemas.openxmlformats.org/officeDocument/2006/relationships/image" Target="../media/image8.png"/><Relationship Id="rId21" Type="http://schemas.openxmlformats.org/officeDocument/2006/relationships/slide" Target="slide8.xml"/><Relationship Id="rId7" Type="http://schemas.openxmlformats.org/officeDocument/2006/relationships/image" Target="../media/image12.png"/><Relationship Id="rId12" Type="http://schemas.openxmlformats.org/officeDocument/2006/relationships/slide" Target="slide14.xml"/><Relationship Id="rId17" Type="http://schemas.openxmlformats.org/officeDocument/2006/relationships/slide" Target="slide2.xml"/><Relationship Id="rId2" Type="http://schemas.openxmlformats.org/officeDocument/2006/relationships/image" Target="../media/image7.jpeg"/><Relationship Id="rId16" Type="http://schemas.openxmlformats.org/officeDocument/2006/relationships/slide" Target="slide1.xml"/><Relationship Id="rId20"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slide" Target="slide10.xml"/><Relationship Id="rId5" Type="http://schemas.openxmlformats.org/officeDocument/2006/relationships/image" Target="../media/image10.png"/><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slide" Target="slide4.xml"/><Relationship Id="rId4" Type="http://schemas.openxmlformats.org/officeDocument/2006/relationships/image" Target="../media/image9.png"/><Relationship Id="rId9" Type="http://schemas.openxmlformats.org/officeDocument/2006/relationships/slide" Target="slide6.xml"/><Relationship Id="rId14" Type="http://schemas.openxmlformats.org/officeDocument/2006/relationships/slide" Target="slide13.xml"/><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xml"/><Relationship Id="rId18" Type="http://schemas.openxmlformats.org/officeDocument/2006/relationships/slide" Target="slide9.xml"/><Relationship Id="rId3" Type="http://schemas.openxmlformats.org/officeDocument/2006/relationships/image" Target="../media/image15.jpeg"/><Relationship Id="rId7" Type="http://schemas.openxmlformats.org/officeDocument/2006/relationships/slide" Target="slide10.xml"/><Relationship Id="rId12" Type="http://schemas.openxmlformats.org/officeDocument/2006/relationships/slide" Target="slide1.xml"/><Relationship Id="rId17" Type="http://schemas.openxmlformats.org/officeDocument/2006/relationships/slide" Target="slide8.xml"/><Relationship Id="rId2" Type="http://schemas.openxmlformats.org/officeDocument/2006/relationships/image" Target="../media/image14.jpeg"/><Relationship Id="rId16"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4.xml"/><Relationship Id="rId10" Type="http://schemas.openxmlformats.org/officeDocument/2006/relationships/slide" Target="slide13.xml"/><Relationship Id="rId4" Type="http://schemas.openxmlformats.org/officeDocument/2006/relationships/image" Target="../media/image16.gif"/><Relationship Id="rId9" Type="http://schemas.openxmlformats.org/officeDocument/2006/relationships/slide" Target="slide11.xm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3.xml"/><Relationship Id="rId3" Type="http://schemas.openxmlformats.org/officeDocument/2006/relationships/image" Target="../media/image16.gif"/><Relationship Id="rId7" Type="http://schemas.openxmlformats.org/officeDocument/2006/relationships/slide" Target="slide14.xml"/><Relationship Id="rId12" Type="http://schemas.openxmlformats.org/officeDocument/2006/relationships/slide" Target="slide2.xml"/><Relationship Id="rId17" Type="http://schemas.openxmlformats.org/officeDocument/2006/relationships/slide" Target="slide9.xml"/><Relationship Id="rId2" Type="http://schemas.openxmlformats.org/officeDocument/2006/relationships/image" Target="../media/image17.jpe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xml"/><Relationship Id="rId5" Type="http://schemas.openxmlformats.org/officeDocument/2006/relationships/slide" Target="slide7.xml"/><Relationship Id="rId1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3.xml"/><Relationship Id="rId2" Type="http://schemas.openxmlformats.org/officeDocument/2006/relationships/image" Target="../media/image18.jpeg"/><Relationship Id="rId16"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xml"/><Relationship Id="rId5" Type="http://schemas.openxmlformats.org/officeDocument/2006/relationships/slide" Target="slide10.xml"/><Relationship Id="rId15" Type="http://schemas.openxmlformats.org/officeDocument/2006/relationships/slide" Target="slide8.xml"/><Relationship Id="rId10"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xml"/><Relationship Id="rId18" Type="http://schemas.openxmlformats.org/officeDocument/2006/relationships/slide" Target="slide9.xml"/><Relationship Id="rId3" Type="http://schemas.openxmlformats.org/officeDocument/2006/relationships/image" Target="../media/image20.jpeg"/><Relationship Id="rId7" Type="http://schemas.openxmlformats.org/officeDocument/2006/relationships/slide" Target="slide10.xml"/><Relationship Id="rId12" Type="http://schemas.openxmlformats.org/officeDocument/2006/relationships/slide" Target="slide1.xml"/><Relationship Id="rId17" Type="http://schemas.openxmlformats.org/officeDocument/2006/relationships/slide" Target="slide8.xml"/><Relationship Id="rId2" Type="http://schemas.openxmlformats.org/officeDocument/2006/relationships/image" Target="../media/image19.png"/><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4.xml"/><Relationship Id="rId10" Type="http://schemas.openxmlformats.org/officeDocument/2006/relationships/slide" Target="slide13.xml"/><Relationship Id="rId4" Type="http://schemas.openxmlformats.org/officeDocument/2006/relationships/image" Target="../media/image16.gif"/><Relationship Id="rId9" Type="http://schemas.openxmlformats.org/officeDocument/2006/relationships/slide" Target="slide11.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xml"/><Relationship Id="rId18" Type="http://schemas.openxmlformats.org/officeDocument/2006/relationships/slide" Target="slide9.xml"/><Relationship Id="rId3" Type="http://schemas.openxmlformats.org/officeDocument/2006/relationships/image" Target="../media/image22.jpeg"/><Relationship Id="rId7" Type="http://schemas.openxmlformats.org/officeDocument/2006/relationships/slide" Target="slide10.xml"/><Relationship Id="rId12" Type="http://schemas.openxmlformats.org/officeDocument/2006/relationships/slide" Target="slide1.xml"/><Relationship Id="rId17" Type="http://schemas.openxmlformats.org/officeDocument/2006/relationships/slide" Target="slide8.xml"/><Relationship Id="rId2" Type="http://schemas.openxmlformats.org/officeDocument/2006/relationships/image" Target="../media/image21.jpeg"/><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4.xml"/><Relationship Id="rId10" Type="http://schemas.openxmlformats.org/officeDocument/2006/relationships/slide" Target="slide13.xml"/><Relationship Id="rId4" Type="http://schemas.openxmlformats.org/officeDocument/2006/relationships/image" Target="../media/image2.gif"/><Relationship Id="rId9" Type="http://schemas.openxmlformats.org/officeDocument/2006/relationships/slide" Target="slide11.xml"/><Relationship Id="rId1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oneTexte 1"/>
          <p:cNvSpPr txBox="1">
            <a:spLocks noChangeArrowheads="1"/>
          </p:cNvSpPr>
          <p:nvPr/>
        </p:nvSpPr>
        <p:spPr bwMode="auto">
          <a:xfrm>
            <a:off x="1295400" y="152400"/>
            <a:ext cx="7467600" cy="1262063"/>
          </a:xfrm>
          <a:prstGeom prst="rect">
            <a:avLst/>
          </a:prstGeom>
          <a:noFill/>
          <a:ln w="9525">
            <a:noFill/>
            <a:miter lim="800000"/>
            <a:headEnd/>
            <a:tailEnd/>
          </a:ln>
        </p:spPr>
        <p:txBody>
          <a:bodyPr>
            <a:spAutoFit/>
          </a:bodyPr>
          <a:lstStyle/>
          <a:p>
            <a:pPr algn="ctr">
              <a:defRPr/>
            </a:pPr>
            <a:r>
              <a:rPr lang="fr-FR" sz="3200" b="1" dirty="0">
                <a:latin typeface="Blackadder ITC" pitchFamily="82" charset="0"/>
              </a:rPr>
              <a:t>Etude de cas : habiter un village du Burkina Faso</a:t>
            </a:r>
          </a:p>
          <a:p>
            <a:pPr algn="ctr">
              <a:defRPr/>
            </a:pPr>
            <a:endParaRPr lang="fr-FR" sz="2000" b="1" dirty="0">
              <a:latin typeface="Blackletter686 BT" pitchFamily="66" charset="0"/>
            </a:endParaRPr>
          </a:p>
          <a:p>
            <a:pPr algn="ctr">
              <a:defRPr/>
            </a:pPr>
            <a:r>
              <a:rPr lang="fr-FR" sz="2400" b="1" u="sng" dirty="0">
                <a:latin typeface="+mj-lt"/>
              </a:rPr>
              <a:t>Accueil</a:t>
            </a:r>
          </a:p>
        </p:txBody>
      </p:sp>
      <p:sp>
        <p:nvSpPr>
          <p:cNvPr id="2051" name="ZoneTexte 17"/>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t>1</a:t>
            </a:r>
          </a:p>
        </p:txBody>
      </p:sp>
      <p:sp>
        <p:nvSpPr>
          <p:cNvPr id="2052" name="ZoneTexte 18"/>
          <p:cNvSpPr txBox="1">
            <a:spLocks noChangeArrowheads="1"/>
          </p:cNvSpPr>
          <p:nvPr/>
        </p:nvSpPr>
        <p:spPr bwMode="auto">
          <a:xfrm>
            <a:off x="1676400" y="2897188"/>
            <a:ext cx="6705600" cy="647700"/>
          </a:xfrm>
          <a:prstGeom prst="rect">
            <a:avLst/>
          </a:prstGeom>
          <a:noFill/>
          <a:ln w="9525">
            <a:noFill/>
            <a:miter lim="800000"/>
            <a:headEnd/>
            <a:tailEnd/>
          </a:ln>
        </p:spPr>
        <p:txBody>
          <a:bodyPr>
            <a:spAutoFit/>
          </a:bodyPr>
          <a:lstStyle/>
          <a:p>
            <a:pPr algn="ctr"/>
            <a:r>
              <a:rPr lang="fr-FR" altLang="fr-FR">
                <a:latin typeface="Bell MT" pitchFamily="18" charset="0"/>
              </a:rPr>
              <a:t>Il ensuite faut cliquer sur les rectangles marrons clairs pour se rendre aux diapositives (numérotées de 1 à 14). </a:t>
            </a:r>
          </a:p>
        </p:txBody>
      </p:sp>
      <p:sp>
        <p:nvSpPr>
          <p:cNvPr id="2053" name="ZoneTexte 19"/>
          <p:cNvSpPr txBox="1">
            <a:spLocks noChangeArrowheads="1"/>
          </p:cNvSpPr>
          <p:nvPr/>
        </p:nvSpPr>
        <p:spPr bwMode="auto">
          <a:xfrm>
            <a:off x="2286000" y="4400550"/>
            <a:ext cx="5181600" cy="647700"/>
          </a:xfrm>
          <a:prstGeom prst="rect">
            <a:avLst/>
          </a:prstGeom>
          <a:noFill/>
          <a:ln w="9525">
            <a:noFill/>
            <a:miter lim="800000"/>
            <a:headEnd/>
            <a:tailEnd/>
          </a:ln>
        </p:spPr>
        <p:txBody>
          <a:bodyPr>
            <a:spAutoFit/>
          </a:bodyPr>
          <a:lstStyle/>
          <a:p>
            <a:pPr algn="ctr"/>
            <a:r>
              <a:rPr lang="fr-FR" altLang="fr-FR">
                <a:latin typeface="Bell MT" pitchFamily="18" charset="0"/>
              </a:rPr>
              <a:t>Quand vous êtes sur une diapositive, cliquez sur les numéros pour faire apparaître le texte.</a:t>
            </a:r>
          </a:p>
        </p:txBody>
      </p:sp>
      <p:sp>
        <p:nvSpPr>
          <p:cNvPr id="2054" name="ZoneTexte 32"/>
          <p:cNvSpPr txBox="1">
            <a:spLocks noChangeArrowheads="1"/>
          </p:cNvSpPr>
          <p:nvPr/>
        </p:nvSpPr>
        <p:spPr bwMode="auto">
          <a:xfrm>
            <a:off x="2085975" y="1685925"/>
            <a:ext cx="5867400" cy="830263"/>
          </a:xfrm>
          <a:prstGeom prst="rect">
            <a:avLst/>
          </a:prstGeom>
          <a:noFill/>
          <a:ln w="9525">
            <a:noFill/>
            <a:miter lim="800000"/>
            <a:headEnd/>
            <a:tailEnd/>
          </a:ln>
        </p:spPr>
        <p:txBody>
          <a:bodyPr>
            <a:spAutoFit/>
          </a:bodyPr>
          <a:lstStyle/>
          <a:p>
            <a:pPr algn="ctr"/>
            <a:r>
              <a:rPr lang="fr-FR" altLang="fr-FR" sz="2400" b="1">
                <a:latin typeface="Bell MT" pitchFamily="18" charset="0"/>
              </a:rPr>
              <a:t>Pour commencer appuyez sur la touche F5 de votre ordinateur !</a:t>
            </a:r>
            <a:endParaRPr lang="fr-FR" altLang="fr-FR">
              <a:latin typeface="Bell MT" pitchFamily="18" charset="0"/>
            </a:endParaRPr>
          </a:p>
        </p:txBody>
      </p:sp>
      <p:sp>
        <p:nvSpPr>
          <p:cNvPr id="2055" name="ZoneTexte 29"/>
          <p:cNvSpPr txBox="1">
            <a:spLocks noChangeArrowheads="1"/>
          </p:cNvSpPr>
          <p:nvPr/>
        </p:nvSpPr>
        <p:spPr bwMode="auto">
          <a:xfrm>
            <a:off x="1676400" y="5638800"/>
            <a:ext cx="6324600" cy="646113"/>
          </a:xfrm>
          <a:prstGeom prst="rect">
            <a:avLst/>
          </a:prstGeom>
          <a:noFill/>
          <a:ln w="9525">
            <a:noFill/>
            <a:miter lim="800000"/>
            <a:headEnd/>
            <a:tailEnd/>
          </a:ln>
        </p:spPr>
        <p:txBody>
          <a:bodyPr>
            <a:spAutoFit/>
          </a:bodyPr>
          <a:lstStyle/>
          <a:p>
            <a:pPr algn="ctr"/>
            <a:r>
              <a:rPr lang="fr-FR" altLang="fr-FR">
                <a:latin typeface="Bell MT" pitchFamily="18" charset="0"/>
              </a:rPr>
              <a:t>N’oubliez pas de compléter le questionnaire sur la feuille distribuée !</a:t>
            </a:r>
          </a:p>
        </p:txBody>
      </p:sp>
      <p:pic>
        <p:nvPicPr>
          <p:cNvPr id="2056" name="Image 21" descr="afrique005.gif"/>
          <p:cNvPicPr>
            <a:picLocks noChangeAspect="1"/>
          </p:cNvPicPr>
          <p:nvPr/>
        </p:nvPicPr>
        <p:blipFill>
          <a:blip r:embed="rId2" cstate="print"/>
          <a:srcRect/>
          <a:stretch>
            <a:fillRect/>
          </a:stretch>
        </p:blipFill>
        <p:spPr bwMode="auto">
          <a:xfrm>
            <a:off x="7620000" y="3810000"/>
            <a:ext cx="952500" cy="1828800"/>
          </a:xfrm>
          <a:prstGeom prst="rect">
            <a:avLst/>
          </a:prstGeom>
          <a:noFill/>
          <a:ln w="9525">
            <a:noFill/>
            <a:miter lim="800000"/>
            <a:headEnd/>
            <a:tailEnd/>
          </a:ln>
        </p:spPr>
      </p:pic>
      <p:sp>
        <p:nvSpPr>
          <p:cNvPr id="2057" name="ZoneTexte 35">
            <a:hlinkClick r:id="rId3"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2058" name="ZoneTexte 36">
            <a:hlinkClick r:id="rId4"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2059" name="ZoneTexte 39">
            <a:hlinkClick r:id="rId5"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2060" name="ZoneTexte 42">
            <a:hlinkClick r:id="rId6"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2061" name="ZoneTexte 31">
            <a:hlinkClick r:id="rId7"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2062" name="ZoneTexte 40">
            <a:hlinkClick r:id="rId8"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2063" name="ZoneTexte 41">
            <a:hlinkClick r:id="rId9"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2064" name="ZoneTexte 28">
            <a:hlinkClick r:id="rId10"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2065" name="ZoneTexte 29">
            <a:hlinkClick r:id="rId11"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2066" name="ZoneTexte 32">
            <a:hlinkClick r:id="rId12"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2067" name="ZoneTexte 33">
            <a:hlinkClick r:id="rId13"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2068" name="ZoneTexte 34">
            <a:hlinkClick r:id="rId14"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2069" name="ZoneTexte 37">
            <a:hlinkClick r:id="rId15"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2070" name="ZoneTexte 38">
            <a:hlinkClick r:id="rId16"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D:\cours\5éme\projet Kotaoka\Burkina Yvon\moussa2\femmesz au puits101.jpg"/>
          <p:cNvPicPr>
            <a:picLocks noChangeAspect="1" noChangeArrowheads="1"/>
          </p:cNvPicPr>
          <p:nvPr/>
        </p:nvPicPr>
        <p:blipFill>
          <a:blip r:embed="rId2" cstate="print"/>
          <a:srcRect/>
          <a:stretch>
            <a:fillRect/>
          </a:stretch>
        </p:blipFill>
        <p:spPr bwMode="auto">
          <a:xfrm>
            <a:off x="1752600" y="381000"/>
            <a:ext cx="6858000" cy="5143500"/>
          </a:xfrm>
          <a:prstGeom prst="rect">
            <a:avLst/>
          </a:prstGeom>
          <a:noFill/>
          <a:ln w="9525">
            <a:noFill/>
            <a:miter lim="800000"/>
            <a:headEnd/>
            <a:tailEnd/>
          </a:ln>
        </p:spPr>
      </p:pic>
      <p:sp>
        <p:nvSpPr>
          <p:cNvPr id="11267" name="ZoneTexte 2"/>
          <p:cNvSpPr txBox="1">
            <a:spLocks noChangeArrowheads="1"/>
          </p:cNvSpPr>
          <p:nvPr/>
        </p:nvSpPr>
        <p:spPr bwMode="auto">
          <a:xfrm>
            <a:off x="1752600" y="5562600"/>
            <a:ext cx="6858000" cy="523875"/>
          </a:xfrm>
          <a:prstGeom prst="rect">
            <a:avLst/>
          </a:prstGeom>
          <a:noFill/>
          <a:ln w="9525">
            <a:noFill/>
            <a:miter lim="800000"/>
            <a:headEnd/>
            <a:tailEnd/>
          </a:ln>
        </p:spPr>
        <p:txBody>
          <a:bodyPr>
            <a:spAutoFit/>
          </a:bodyPr>
          <a:lstStyle/>
          <a:p>
            <a:pPr algn="ctr"/>
            <a:r>
              <a:rPr lang="fr-FR" altLang="fr-FR" sz="1400">
                <a:latin typeface="Bell MT" pitchFamily="18" charset="0"/>
              </a:rPr>
              <a:t>Les femmes viennent chercher l’eau au puits dans des cuvettes et de grands bidons.</a:t>
            </a:r>
          </a:p>
          <a:p>
            <a:pPr algn="ctr"/>
            <a:r>
              <a:rPr lang="fr-FR" altLang="fr-FR" sz="1400">
                <a:latin typeface="Bell MT" pitchFamily="18" charset="0"/>
              </a:rPr>
              <a:t>C’est leur seul ressource en eau potable  dans tout le village ! </a:t>
            </a:r>
          </a:p>
        </p:txBody>
      </p:sp>
      <p:sp>
        <p:nvSpPr>
          <p:cNvPr id="11268" name="ZoneTexte 33"/>
          <p:cNvSpPr txBox="1">
            <a:spLocks noChangeArrowheads="1"/>
          </p:cNvSpPr>
          <p:nvPr/>
        </p:nvSpPr>
        <p:spPr bwMode="auto">
          <a:xfrm>
            <a:off x="8763000" y="6550025"/>
            <a:ext cx="3810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10</a:t>
            </a:r>
          </a:p>
        </p:txBody>
      </p:sp>
      <p:sp>
        <p:nvSpPr>
          <p:cNvPr id="11269" name="ZoneTexte 35">
            <a:hlinkClick r:id="rId3"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1270" name="ZoneTexte 36">
            <a:hlinkClick r:id="rId4"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1271" name="ZoneTexte 39">
            <a:hlinkClick r:id="rId5"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1272" name="ZoneTexte 42">
            <a:hlinkClick r:id="rId6"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1273" name="ZoneTexte 31">
            <a:hlinkClick r:id="rId7"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1274" name="ZoneTexte 40">
            <a:hlinkClick r:id="rId8"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1275" name="ZoneTexte 41">
            <a:hlinkClick r:id="rId9"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1276" name="ZoneTexte 28">
            <a:hlinkClick r:id="rId10"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1277" name="ZoneTexte 29">
            <a:hlinkClick r:id="rId11"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11278" name="ZoneTexte 32">
            <a:hlinkClick r:id="rId12"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1279" name="ZoneTexte 33">
            <a:hlinkClick r:id="rId13"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1280" name="ZoneTexte 34">
            <a:hlinkClick r:id="rId14"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11281" name="ZoneTexte 37">
            <a:hlinkClick r:id="rId15"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1282" name="ZoneTexte 38">
            <a:hlinkClick r:id="rId16"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262313" y="120650"/>
            <a:ext cx="3886200" cy="368300"/>
          </a:xfrm>
          <a:prstGeom prst="rect">
            <a:avLst/>
          </a:prstGeom>
          <a:solidFill>
            <a:srgbClr val="FFC000"/>
          </a:solidFill>
          <a:ln w="9525">
            <a:noFill/>
            <a:miter lim="800000"/>
            <a:headEnd/>
            <a:tailEnd/>
          </a:ln>
        </p:spPr>
        <p:txBody>
          <a:bodyPr>
            <a:spAutoFit/>
          </a:bodyPr>
          <a:lstStyle/>
          <a:p>
            <a:pPr algn="ctr">
              <a:spcBef>
                <a:spcPct val="50000"/>
              </a:spcBef>
            </a:pPr>
            <a:r>
              <a:rPr lang="fr-FR" altLang="fr-FR" b="1" i="1"/>
              <a:t>Les migrations vers la ville</a:t>
            </a:r>
            <a:endParaRPr lang="fr-FR" altLang="fr-FR"/>
          </a:p>
        </p:txBody>
      </p:sp>
      <p:sp>
        <p:nvSpPr>
          <p:cNvPr id="12291" name="ZoneTexte 33"/>
          <p:cNvSpPr txBox="1">
            <a:spLocks noChangeArrowheads="1"/>
          </p:cNvSpPr>
          <p:nvPr/>
        </p:nvSpPr>
        <p:spPr bwMode="auto">
          <a:xfrm>
            <a:off x="8763000" y="6550025"/>
            <a:ext cx="3810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11</a:t>
            </a:r>
          </a:p>
        </p:txBody>
      </p:sp>
      <p:sp>
        <p:nvSpPr>
          <p:cNvPr id="12292" name="ZoneTexte 35"/>
          <p:cNvSpPr txBox="1">
            <a:spLocks noChangeArrowheads="1"/>
          </p:cNvSpPr>
          <p:nvPr/>
        </p:nvSpPr>
        <p:spPr bwMode="auto">
          <a:xfrm>
            <a:off x="4800600" y="4151313"/>
            <a:ext cx="304800" cy="400050"/>
          </a:xfrm>
          <a:prstGeom prst="rect">
            <a:avLst/>
          </a:prstGeom>
          <a:noFill/>
          <a:ln w="9525">
            <a:noFill/>
            <a:miter lim="800000"/>
            <a:headEnd/>
            <a:tailEnd/>
          </a:ln>
        </p:spPr>
        <p:txBody>
          <a:bodyPr>
            <a:spAutoFit/>
          </a:bodyPr>
          <a:lstStyle/>
          <a:p>
            <a:r>
              <a:rPr lang="fr-FR" altLang="fr-FR" sz="2000">
                <a:solidFill>
                  <a:schemeClr val="bg1"/>
                </a:solidFill>
                <a:latin typeface="Bell MT" pitchFamily="18" charset="0"/>
              </a:rPr>
              <a:t>1</a:t>
            </a:r>
          </a:p>
        </p:txBody>
      </p:sp>
      <p:pic>
        <p:nvPicPr>
          <p:cNvPr id="12293" name="Picture 27" descr="http://3.bp.blogspot.com/_GkyCjC1-OT8/TUNEfJLDsEI/AAAAAAAAACs/-Eh4GDboPk8/s1600/BoboDioulasso.jpg"/>
          <p:cNvPicPr>
            <a:picLocks noChangeAspect="1" noChangeArrowheads="1"/>
          </p:cNvPicPr>
          <p:nvPr/>
        </p:nvPicPr>
        <p:blipFill>
          <a:blip r:embed="rId2" cstate="print"/>
          <a:srcRect/>
          <a:stretch>
            <a:fillRect/>
          </a:stretch>
        </p:blipFill>
        <p:spPr bwMode="auto">
          <a:xfrm>
            <a:off x="1600200" y="3933825"/>
            <a:ext cx="2979738" cy="2451100"/>
          </a:xfrm>
          <a:prstGeom prst="rect">
            <a:avLst/>
          </a:prstGeom>
          <a:noFill/>
          <a:ln w="9525">
            <a:noFill/>
            <a:miter lim="800000"/>
            <a:headEnd/>
            <a:tailEnd/>
          </a:ln>
        </p:spPr>
      </p:pic>
      <p:sp>
        <p:nvSpPr>
          <p:cNvPr id="12294" name="ZoneTexte 2"/>
          <p:cNvSpPr txBox="1">
            <a:spLocks noChangeArrowheads="1"/>
          </p:cNvSpPr>
          <p:nvPr/>
        </p:nvSpPr>
        <p:spPr bwMode="auto">
          <a:xfrm>
            <a:off x="4541838" y="5443538"/>
            <a:ext cx="1600200" cy="922337"/>
          </a:xfrm>
          <a:prstGeom prst="rect">
            <a:avLst/>
          </a:prstGeom>
          <a:noFill/>
          <a:ln w="9525">
            <a:noFill/>
            <a:miter lim="800000"/>
            <a:headEnd/>
            <a:tailEnd/>
          </a:ln>
        </p:spPr>
        <p:txBody>
          <a:bodyPr>
            <a:spAutoFit/>
          </a:bodyPr>
          <a:lstStyle/>
          <a:p>
            <a:r>
              <a:rPr lang="fr-FR" altLang="fr-FR">
                <a:latin typeface="Andalus" pitchFamily="18" charset="-78"/>
                <a:cs typeface="Andalus" pitchFamily="18" charset="-78"/>
              </a:rPr>
              <a:t>Image de la ville Bobo-Dioulasso</a:t>
            </a:r>
          </a:p>
        </p:txBody>
      </p:sp>
      <p:sp>
        <p:nvSpPr>
          <p:cNvPr id="12309" name="Rectangle 1"/>
          <p:cNvSpPr>
            <a:spLocks noChangeArrowheads="1"/>
          </p:cNvSpPr>
          <p:nvPr/>
        </p:nvSpPr>
        <p:spPr bwMode="auto">
          <a:xfrm>
            <a:off x="1357313" y="642938"/>
            <a:ext cx="7696200" cy="2862262"/>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dirty="0" smtClean="0">
                <a:latin typeface="Andalus" pitchFamily="18" charset="-78"/>
                <a:cs typeface="Andalus" pitchFamily="18" charset="-78"/>
              </a:rPr>
              <a:t>Depuis plusieurs décennies, les aléas</a:t>
            </a:r>
            <a:r>
              <a:rPr lang="fr-FR" altLang="fr-FR" dirty="0" smtClean="0">
                <a:latin typeface="Aharoni" pitchFamily="2" charset="-79"/>
                <a:cs typeface="Aharoni" pitchFamily="2" charset="-79"/>
              </a:rPr>
              <a:t>¹</a:t>
            </a:r>
            <a:r>
              <a:rPr lang="fr-FR" altLang="fr-FR" dirty="0" smtClean="0">
                <a:latin typeface="Andalus" pitchFamily="18" charset="-78"/>
                <a:cs typeface="Andalus" pitchFamily="18" charset="-78"/>
              </a:rPr>
              <a:t> climatiques ont fortement baissé les récoltes des paysans, appauvrissant  les populations rurales, qui pour survivre, quittent leur milieu pour d’autres horizons dans l’espoir d’un lendemain meilleur.</a:t>
            </a:r>
          </a:p>
          <a:p>
            <a:pPr eaLnBrk="1" hangingPunct="1">
              <a:defRPr/>
            </a:pPr>
            <a:r>
              <a:rPr lang="fr-FR" altLang="fr-FR" dirty="0" smtClean="0">
                <a:latin typeface="Andalus" pitchFamily="18" charset="-78"/>
                <a:cs typeface="Andalus" pitchFamily="18" charset="-78"/>
              </a:rPr>
              <a:t>Certains quittent la campagne pour la ville : ils espèrent trouver une meilleure situation en ville grâce à un travail rémunérateur</a:t>
            </a:r>
            <a:r>
              <a:rPr lang="fr-FR" altLang="fr-FR" dirty="0" smtClean="0">
                <a:latin typeface="Aharoni" pitchFamily="2" charset="-79"/>
                <a:cs typeface="Aharoni" pitchFamily="2" charset="-79"/>
              </a:rPr>
              <a:t>².</a:t>
            </a:r>
            <a:endParaRPr lang="fr-FR" altLang="fr-FR" dirty="0" smtClean="0">
              <a:latin typeface="Andalus" pitchFamily="18" charset="-78"/>
              <a:cs typeface="Andalus" pitchFamily="18" charset="-78"/>
            </a:endParaRPr>
          </a:p>
          <a:p>
            <a:pPr eaLnBrk="1" hangingPunct="1">
              <a:defRPr/>
            </a:pPr>
            <a:r>
              <a:rPr lang="fr-FR" altLang="fr-FR" dirty="0" smtClean="0">
                <a:latin typeface="Andalus" pitchFamily="18" charset="-78"/>
                <a:cs typeface="Andalus" pitchFamily="18" charset="-78"/>
              </a:rPr>
              <a:t>D’autres partent dans des pays proches</a:t>
            </a:r>
            <a:r>
              <a:rPr lang="fr-FR" altLang="fr-FR" b="1" dirty="0" smtClean="0">
                <a:latin typeface="Andalus" pitchFamily="18" charset="-78"/>
                <a:cs typeface="Andalus" pitchFamily="18" charset="-78"/>
              </a:rPr>
              <a:t> : </a:t>
            </a:r>
            <a:r>
              <a:rPr lang="fr-FR" altLang="fr-FR" dirty="0" smtClean="0">
                <a:latin typeface="Andalus" pitchFamily="18" charset="-78"/>
                <a:cs typeface="Andalus" pitchFamily="18" charset="-78"/>
              </a:rPr>
              <a:t>Il s’agit là de jeunes ruraux qui vont travailler comme saisonniers</a:t>
            </a:r>
            <a:r>
              <a:rPr lang="fr-FR" altLang="fr-FR" dirty="0" smtClean="0">
                <a:latin typeface="Aharoni" pitchFamily="2" charset="-79"/>
                <a:cs typeface="Aharoni" pitchFamily="2" charset="-79"/>
              </a:rPr>
              <a:t>³</a:t>
            </a:r>
            <a:r>
              <a:rPr lang="fr-FR" altLang="fr-FR" dirty="0" smtClean="0">
                <a:latin typeface="Andalus" pitchFamily="18" charset="-78"/>
                <a:cs typeface="Andalus" pitchFamily="18" charset="-78"/>
              </a:rPr>
              <a:t> dans des plantations de bananes, cacao, café, hévéa, ananas ou palmiers à huile surtout en Côte d’Ivoire et au Ghana. Ce travail leur permet de gagner de l’argent. </a:t>
            </a:r>
          </a:p>
          <a:p>
            <a:pPr eaLnBrk="1" hangingPunct="1">
              <a:defRPr/>
            </a:pPr>
            <a:r>
              <a:rPr lang="fr-FR" altLang="fr-FR" b="1" dirty="0" smtClean="0">
                <a:latin typeface="Andalus" pitchFamily="18" charset="-78"/>
                <a:cs typeface="Andalus" pitchFamily="18" charset="-78"/>
              </a:rPr>
              <a:t>On estime à plus de 1 million les burkinabés vivant en Côte d’Ivoire.</a:t>
            </a:r>
            <a:endParaRPr lang="fr-FR" altLang="fr-FR" dirty="0" smtClean="0">
              <a:latin typeface="Andalus" pitchFamily="18" charset="-78"/>
              <a:cs typeface="Andalus" pitchFamily="18" charset="-78"/>
            </a:endParaRPr>
          </a:p>
        </p:txBody>
      </p:sp>
      <p:sp>
        <p:nvSpPr>
          <p:cNvPr id="12296" name="AutoShape 23" descr="data:image/jpeg;base64,/9j/4AAQSkZJRgABAQAAAQABAAD/2wCEAAkGBxQTEhUUExQVFRUXFx4bGRgXGBgdGhwfHB4cHRweGhgYHCggGBwmGxwYIjEhJSkrLy4uHCAzODMtNygtLisBCgoKDg0OGxAQGy8kICQsLTcyLCwsLCwyLCwsLCwsLCwsLDQsLCwsLCwsLCwsLCwsLCwsLCwvLCwsLCwsLCwsLP/AABEIAKgBKwMBIgACEQEDEQH/xAAcAAACAgMBAQAAAAAAAAAAAAAEBQMGAAIHAQj/xABAEAACAQIEAwUGAwYGAgIDAAABAhEAAwQSITEFQVEGEyJhcTKBkaGxwULR8AcUI1Jy4TNigrLC8UPiFdIWJKL/xAAaAQADAQEBAQAAAAAAAAAAAAABAgMEAAUG/8QAMREAAgIBAwEFBwMFAQAAAAAAAAECEQMSITFBBCJRcfATMmGBkbHBQqHhBSNS0fEU/9oADAMBAAIRAxEAPwB72Nwlw58tpbqOO7edCoOsg9Oo8hU/azAqLtjCpqbaak7nNrqegAo/9nWOtpauZ2ClngecAfnVkxmGsXLi3DbJeNHAg9IPXQmsK7PHLjivL6eBNcHJMdwC9exF986fwPbdtFhBlUAAbkLA9KW8R4uWs5AGTvJkTuNMx9CwPzq9YjgYSxinvnxlyysG8MdWHlJOo99c2Dm8zPrEeGZJCqPDM+Wp8yahkbxwt+rYKMw6ZlHkBXvd14l/JZHVifgB+dAWc11gAfETtt/arTmqbBW5tdTIwJ5GnPCMQbigkRqV9SNR8pHuqTiPCs6Rz6+Y+1TYLB/w8i6EDQ+Y1B+P3ryMvaITwpdbHoQ8RwwF5wRpmn461bMVasW8GSsKjL4QBqzchG5aRHxpDxpszW2VTmuLGQb5gTI932rw3BYKqxL4lWBVZm2mb2lX/PsSYqzx+3WNOTTXK8tvuuRo80WTgvGmTDd13TtdWTEiFWZlm/DExG/lU3Ce+vvDv7UQF8KiWXc7kZSdzHlVi7JcBRrQusCWuL/EDbDqI9wo7E8SsIJT2lAKwsezrGsRoKwzxL2kpQx7anv5c0DI993QnwOGvphLlybiN3pIAzTCnKdBy3NWzgNu/wBwLl24zEicrRpB3mJ1AiDRHCibpW5JC5dVMySeZ5RE05EAV7n9PueNZL2fr7iqCT2Fi8XAYKwysQDHPaaIxSSAwEzUfEcIt3VSO8TVT0PRh0POq/wLjb27xsXxl3gnkQF+USffWvPiWWOmX/GHVT3GXHQ12z4WZYMOFMSCIiehqsWuHhcLnNtlZbelw3PEzHQeCNRBmfmat3HbSi07ZsoCkk8tBP0mqbxPDFbKscpzKFDjdhvqOREQfSszi705Fbr7ekCV6rRTMfbiT+vdSrAL46eYyGlfh5UkxFlrFwBtjqCNiOv9uVJJpSoQe2eA28SjnMUugxO4IgRK7/Cq3juDvZfLeGTo+pU+hG/pvVj4PjFbPlJDqwmOUgEeoP6BpseKow7u6FYHkwGU9N/10PKvEydpy4s8qVxvjqvIqmD9mLn7kgzJeQOTNzLqBEZivQmNOg86o9gvdcoxzu5CG4xkxMsR02+tOOPWbttpsXLjW98uZiU6yJ1XeD8ar9vi6pFwKDcy+zyJIgkR6zHX1r0sP92OqO9/X5/Qu5bUD46MzRtJj41FhtTHXSt8cAApJAB+IPT1rzh2KRS7ZvwEbfzCOflNb1tHURUbdGjYZrR2DDfQyPcRpNMLN8MrsDEDYjmfPbYGl3DuIeJUys1sQI/EddSOlPu0eHSxbUKrK12DDASAZ6E8vrU3Jqai+pXGqlyQcPIJUkaZgfLfapcdfVmJJJI2UaKPX8hQSnKAK8XAXC86ZSZkcvUb/KiodRu0K6O1/sr7u5h0Zkm9bWM5XQKzOVVTPIb1b+LX0S2S5hdo6+Vcj/Zfx65bvm1mQ2WXNcZtMoQGMpJ5lgNflRPajte19ioBSNBrI+I61ohOEIVxzt9zM5bC/iWJQPcS0gVLjAlZMApMZQfrUHAg1y+cpOd3VSfLmfh9KX2yWdSddf18oqbs+xBu65crb9Jn7Cs8ZXKyZZe3PELSX7eWHZZZgPZzD2ATzgwSPIdaqwBZizEknUnr1p5hezNzHOWtXF0icwKgAMQNY1kCeutQ47s9eUXPGqZAYManKNYHITpJqHaO0Pl8X689vpuaI6Y7ihMG132Bqp9rYCASZPSAf0RTj/8AFLrQf3i3bkA5GaGEgbjLp1jzpnwDAXLmDL21BeZZIgui7FRswLgTHStMQcIWJbEZmPtF1dWzfilSJEGRBpdGTmNNeaoDn1J+BraSxae4WJNxsqLBJnKJ16Fas1zKWcXEcwJ8ROTQeGApyxoeh0qscJwiP3ZGdbiIPH4WQAy2oJGQjNv76RdoOMlVe0jt3bROoJuRrAgDKhk68/Ojc3FAjpSJ+1/aH98cYTD+GySDcYkhYXl/lE/GPOqpi7yGEX2VB1BIzHqfT6RUa42LbIv4yC7c25gDomsxzM+QGlpYE+R+3512SfQVchGKyuLaDcJPrJM+nKtOHWsrR0NDm0VbcSCCD6iR8QY99M0XUOPf+vWs+SVWr5s5jzB4jNKEajnPL9R8amNoowPLY/r1+tKr7m21u4NV9lhy/X5Cn2GuLcTX06/OvLzQ0VJcM5eAq4hcTD3Ll3LLsgNvzJMFR01gn30g7hVuKzNmYkFmO0tqY8tfdTrtG5D21yh3RWIUjbN4c7eQGw6+lUrEM2bWSfOvb/p3Z3PGpvr+6WxROi6YjtDd7xil9wBIGVzEDbQGNo+FbntFcBBbK8/zKJ2n2hB+dVTg2E7y4FLKk82MfOnvFuD924XvUIIjNOgMaBiBoNPa+NelLs9LYzSxl54X23QWDbCG0xWA4LMAdgTMsB5CamxXaW8xR7YLBTBAbMhPnl1Xc6SPlXPMbgHtIM4IPhAPI+EnwnZh5jStMNj3tOSjEESNCQfiKxpRtfDw25+HAjk+DsuF406YZ7vc20g65SSCdAJ6mY5++q3xPjBe4HdFLNsfENB0IYayYnfQ1WeGdo1k97aBzCCVJAPm1seFj8Ks+GxCYgErcypoSgcADaCEbfWCfD5SRVJ5ZVx9PSGpy2THK3HvYR7QAUmVXMx1JHsqSZ2nTz3qvcSuMqKrRm1mJHM8jqIk6eZp/wAUxzd02XKMsZtAVBiJjb/vyqpcUDsbZuMzNlBJYySSJ1P25bcqHdk1JcpV9ilNciq0NST1o3EIly0y3ASvIjdT1FRNaM1JjARa8OUEanNoDHIn8M9eVQ7RFPG7+Xn0/cERJ2UwRGKvhj+DQjnBUAjyImrO3DlfwmJ+R9Oh/WtAYONHXwyIIJEjXy8+mh3FM1xwiHU5hsRsf714Xa5ZpT101/A6piHH3nwvguSEIOS4ACynow2aOR+tJcXhrb4b96W4LbE5jZkaEgiFGhJMj3TVl4q9y6gW7/DTcpEuTy8R9gecT061U+KKAViIVhCjYaj4mvY7FB4499VJ+A2pLbkS3M1opcKiRrDeL9Edac8Cs2bzRcB8QChVB3JnMWiFI1PIfKguKAshP8ra+jDT5gj3iteBYdu6Zs8AuPD+InaZHL31ub1QtbFMdOrHOJ7K3FNx1xCE7hYYFws5R4QQToN9KU3MS15rOZixVDoeQBgD3AbVcOzmNWyO7uolwr7KtIPPY0g41xG0+LU2rKWhDKSkw5OoPiJ10OvOuStX13BCVZWme4jD+DaPNufoKi4XjzqOh3qe6+YQN+Z6eVJ7RyXSDHypYe6zTL3i6cJ4O2KLdyFF2ATJgNBkcoBmN4ml3ELDo2R1yXLfhZTuNj/yons3xQ2LyOJg6EA7g/I+hroPangljElHY93fZY0Gl0DUKGOhcCYEzFJJalfVEc2LqjnnD9G1BO5AHUgxv5gUVw7EpavXAiFzCZs+oltfCg6aayedR42+tsC34hdAYRtlBI1PnI050swGP7rvFdSxcH+LJJG0aeURM8/Ks+XG8mPb1uiL0w45O48Dx1h0D2Mq2xrlAg5jvm6mCNfOqZ2pxQZryATlQuzAxoZXxDpBYgf2ojhV21hRaa0+ZUENoTmtk63JEiFZtOcSKrfaZkIdgZLM7TzyyQk//wBfGipucZKXup9Pp/FBVMGs9qrgs93Zi1kJZSCSYksBvpoff8qbYPtbauIrvirtlyPFbKW7hBGntuMzTE69aoGDxADn3b+kGnr8MsOc0lJ/CChAjTdmnz1p8c49nbjVJ7/MSXwZd+37WrIW2p1uS7RsF2Agb6/SuX4+74mY7k6fb5Uz7VcbOKvtcHhXZecAT8zvVece80z77S6I6qIw0fajcLeLIwI9nn5GPyqTAcHe7BA0mB1J8hR3F3sWR+72pNz/AMrZsySNlWBGYHcjTl1hsuK43R0WtRAIYIwHtWwD5lfCfiB86LwV0AhSfa2/XXlWcKwYuYN2DANZf2YMlbmxB20YUmF5swPMGffWXLhcpNHdS2th8yFDsdB9jS3hvEO5JBXNB1Ex5Gj8HxAMBOho+xwRLjG4EZjzUSRJ6xqKlghri8c0c0VjiPHibmIZQR3hAE8lXYVWblwkzTrtJaVLl0qQfHEAbGPEI6gg1XHdp8v10r28SUYRitqSLRj1CM5pjaxLG3lJpReU6RsalwauCCPf0qtsLii7dneOPZSTFyySA1p4IJjUrI8JHUdRM1drHAsHjlNyxbJYDxIrhGXcwQSVmecR9uaJLB7du3/hzdZ1knKYnNyCrmHzPow4bjLuHuhrLlHQCY5sx9mOYjcV5s4QhNuS+a2f1ISi09w7Ddne9Y92l1FBYEuQfY3AgAEzpVww9m3hrSLbLOdWWO7YNEg+IQcwECJ6bUBh+P8A74wUvkvAMvdswCEsCJUkdT7Jk9J5bcP4KReUK63WQgsigmRpOvp+VZ80ZK3GXCtLx8fxRG6eyIMRxdrk5bYy7EsevpABHICo7zhswG6gf2ohcIJuZgCyhwqEgABZzMFnxEDYDnrypdhH8em7D6bfatcl3HpfKDBt8kf71LeQH/dS3ccqhVe2WDjfSNfwnzjr1qC5gYvC2AcreMHloRmAjbQ/SneJwAdGEAyDodp5aeteL2nt8HpT3T3/ANfT8FUih38RlaLZMbhSdY8p3rMNx11MyVIOnlQuMwiBoaVMwxUTHopP3ple4DZ7sOuKNyTAUBRyJ1kkqdK9JzhCr6+YWosE4t2luXmL3HLseZj3eVBWsK7L3j6HMAo+Mk8+nxojDWrSEq48J0zxLIeTDqs7jpUkkCGgw2hGoII0IPSqyendCpWKMekA+go3htjJhhdZlRc+qk+IjUzljYn40FxF9Y60px98sdSIgGAIA93kAKtBOcdiuN6d2WGxxm24chDnMDMTICzOg5MdJPT1oa22e8vRZb4D86UYU5UHnrT3AYUKoJ3cA+6leOMG2hsa1ZLY7w4y2xO51/Xuqt8UxK5xHtA8vvU3afijIRbXSQCSN4Ow8utVtGPKnxY3Wpl5zXBccFelatnZS3ZuZhiLtzIurIuYjKPxQNoP4lkjoBrVF4SxKg9RTfCXXVwysVcaggwQfI0jVMe7R03tX2Xt4lO+wgGcKAw1GZdwyz7TRz5+tcot3WII21gDrHIjofOurfs/tYls+JuXXWwuYlBorkCTCbADmQBJ99UztZfXFXe/DIhcgBMsNqTHsjxHqTJqjSaW3JiypJjfhvGc9hiuVfD3dwGIIjMShPi3jTlBqnXsVmdkQkkkaHll2HpAHzp12bUpduWjH8W0QQcwKEgSQCNyNDVcv2IxKqsk65jB1EEnQbLln0HOskMcYdzf4fc7Gv7bAb2JDPO2gEU3FvMA3UD6UgvsM5HPWD18v710fD9mLiIilZORSSNtVB5nzp80XKtK3DjS+RR8W2UlQQQDEjY+Ynl50ywPA7hQXO7a4T/41DSBGjExz0gD370fw/hlhLbNczXb8wEWAqabuzCGO8EGJA3qbEcQ/d7QGVWxDNKzLFI2MyVPIyNZ0nSgtT2iSuxZ+93rEojMruuqrEQRv5H9dJWYThTznYZdDAO5MH7TTnAo6OXezeumZuXQpeCfQQPUmob18vcDTK6xpAAPl186SeSa26ffyCtuBj2IMnFWSJFzDuR/UniHyLfClN3A6hidDzjnzHrTDhw7u93gEhSCRJ1B0IkEHmaMxmDDK7pGUEGAeRzCYOvKpyyppO/TDobWpdBZasw0AzpNdP7OYG9atLetsQtyCwiREGGKjkNPWubYdGdxl1Ovz093rXQuEYu7ZVLLhvAYhJDCAGBOviXxEbHUVnzTeNxm2/NevyvMN0tzlva+wyYzFKw/8mcGIBz6kxy3qukir926VXxNxlElkDsZnXYwSdBCj3Vz/EiNtQa9jBNygr8EaF7tkn7ysRzPT+9aM5FRraETsa8tAkxvWjoCy99nsaLVnPaVxiIzM+jKypIUR+EZmggiG+Ao1MOl12uWgFvK5ZrBnxEDeyeYB1yHUaxIpzwzhtrD2ls3B/FAXMwDQ3izwCRAGbTzpXiez95nQW1zFfxSBLMzNIJj8OX4V4k+1a5yU9lx/Pr8GeTtiPh+Bd3IIYHKS0/rqRTrstxs9/bDly0wrIMzwdIZfxjLOu/mRTbGXb1pZvW0MiS0MW1HhkgwX0IIiNZjWa84Xwq4bi3Ld4W2NwHQGfZkQd+siIiaMcttvlV6+vn4EXV0Mu1lyLJ7sopZpuaMHYtGvi1y6HSemlVGwSQVnxBDB+X5U/7XYklzb0HizuBquaPwmJgkkx1PKqhdxRtXSwGwYajnAiR6gVeLpUvAdFxwuoEchH0/KjLbZfWgOGY+3dVWiJG/puPdTYWwRrt+v1NfI5U06kiiKh254YBbbEJAOgZepJgEeZPKqJhcKxk5spLTynTYzV47c3v4KlDcMXQQVVhBWYLEj2Qdj+VUXDXL913KpcuayzKpJAO8wAPPWK+o/piy/wDn3/fmvAL4sMJcalsxncge8aRUuFfMGABGkxGkjXTpz0rxGdNbkIusSDmPom8094bgEcLdWRK7HQyOo9armzrHF61/0OPC5PYp2LuB9uVFcE4R32e434YVRy0Ak+u1F9qcBl/iqoBPtgdetFdn8WqYdRIliT8/+q6Wd+wUsfX0yix6Z6ZFe7Q4HuWXWARr6im+GxIa2HZgojUxMddBWcfx5t3rVzfKZjQyNOR0oQOzqc0ZnuZiAIAB1gAaRVsc3LFFzOtQk6EeK/iXXbWCxid/7URh8NAJ61LxRYKgbk0aluAB0q7n3VR2Nam2Sdnx4WHRtKc5aTcM0Zo8vvTZbs8qnN7l0th9wnFXC9i0bhKZ18IbQS2oytA16edG8b4MhN1rLKSWlFBhgoUGEHPU+u1I+BuoxFotMBw2hg6a6edWnsyrO97EGe7VikFiJMeLY6gKPXY615na1l1qUbSS/dbmTtGzVFZw2Nv62CMpVhcLFBnHh1DMfFB00pIEe891kVyVjMV5ZzlE6yZ2jzq+dpbqmwLoCC4yAFzrOugJG8Ag++kXYggtcKggnIZUwqlSWOaeQEmqQzTli1uO/H7pMZOsNiDgvY3F4pz3VuEDZWuMwCqdzIJnToBV/wCO2rdu+6CyjBcoBe/czRlET4uW3uobsxjhlVlJHeNkcoGEu5NxTmOm8g/iM9KrF6yGZjmJ8REs0nQxud9t61Rya214evwSUtL4sI7UuFfKrSD5RpsTE+R+FMeDdju9trea73eYjuwFmQNgdREyPjPOt+JcHR7ti2Qc7El23lFOUCBqdgJ9at9u6pe2CsMPFlRgFWWgscxLb6b+7aMefNJY1pe/XbkTgr3aDBYjCWLlo3yyeAZmLAyJIa2AYWdonr0qpLCZCScpgHrDaH5a1af2i4xilnDTFx7kFddAmZVI208X1qu8fPdoSp00U+k7fIVbF3l3ndtrf4WGIVhzBeNQqAnz8QX6kU34dhs9m4VyAHMFJkycsmIPIFvfFJeEkNZJcxmt3VERDG2wYK3MaLPnFTcNxd0K622gMNZ2nkfWo+xb2XP+h9VJo2wWIHdgLCszBI5xLTmP4tCBPpVkw/ESlwhg+SRbkFhlYwwzbwT45Oo8I2qqqlmys3LmYgz4ZgGeo136UNxDtU9zMiaZoM6iS2xjrrW5djlONSdBdOCRF254orrcZCxMC2WMf1ELH4fEo+NUmxiPCB0FOcYM9kf5rjn5ZvtVbstGlbo41COldAxYb3o862w93UetQJXtcirujpfZTi7PiLmBvksCX/d3OrIx8Spt7DQCOh0G+l/4ewggeIFSq+LMZyiCpYwg9vQbzryniPCse5vG8v8AiI1t1/05VH0Ue81du0l4peW/bJFvEILihTABPtjmJDSf6T5Gc2fsOPPJSezX7+a6kZRV2WTtXi7hQqCGtsucKVA0gAMPxb8jtoKm4NgzaW0xAe2YMDV1O8iCDIjUGZA8qoV3tHdS4bZud6mgYMAV1Bkcj050/wALiR3DuslFklQwEGAFmdWESBHUVkl2R4I93fz9b+BNw3sVccxRfvXBO519NgDz0FD8YtFhbucnGvkeVGY7xAAADwwQNvM1Pw6yt60LLfyiD0IEH7/OkzR9lBT/AMefJ8/Tka1fwFfZa6e8yMTk1A1gKxI+oER+VW7F3zYVCHylwfC49kiBr015eRmqdxHAXLZLR4kgvGxAPhuL5cj0PrRuK7RG5hu8u3Sr2zC8yS+jR1Ea++seXFHtEk0rvb5g0tcBXDuPpfUgnVWKsCRyMT6HQ++KR8TWznbuliNWI2J5gDy6+tIMHxBFU20zElsxfQeRMamNudFY7GPl9vN6xW59lWKfdfPQ05JvTTRKmJOcZYkdRI+H5Uzfj4W4Ay5JAnWRPMgwIB6VX+H445odYDbHWJ5fGpeLqGXX412TDFtQktieOcoboZdo8YrWzB3oexgh3aeQ0HrqfSqrkuEcylXFL4FsGdIrp4XggoxfUec/aStlc4niJuwfw0RkfKG2HKlrJnvFjMMdKsdsDLJ0AFaMncUUkRptiLBqXvZjup0HpTi/bgelL+EtJa4ObaU27wGaOR7nodnx9y2DYZNZ8qbWfZJO4oYKBFSXMRCnTxbCli7DkjpdI2tY5rb50VT5tPh9ADG3WrPwzEFEXOvizOxQiUEjICyg6mFkrzMAbmq/w+wYUlcyKTrqO8YtqSTymBy0AFPMKq3IZcxlmd4BM5WK25UzGjADXca71l7TkbqKMHaGtkuQbE3CMMEuBSApgHzMkmDoSZ+AoDhRt2rV244uC3BWLcCWKkgGTtElvLKOdFdo8MpYqjFRGZtoksQAoG2x+VL79tjgcwVsquczT4dcqLPnv1nyiqYYxVJFsi0YlFmnZ26XsMkyzXFKlZBRgeZ6beketQY05HKhxpH4h0HU15gGC4ciTMsF0G5BJ1HkOdV5rk6mteDFB6nXUljT5OkJbCXmUlWLjJbKsYnMGDCByI0GmpmmOD4yQ2e46lhbKkMQDKt7LR7ROsTvOvnXsLjVdM7tkuhwQwzEtCmADmARQPFr0UCg8VxW2+IJ0S2QhIAEA5FVzA10OY7H515+XA2qv1uZqJeN8VN3G2nZs2VUHPQnWNTvr8vfW3Hkm1fB1ykMI3khGiPUmkV6O+0EKHDR5CPyp/irZbv9+vxUCrwjUY/AotiHgl+cLln2r0AxJEjUwfWguKcRJi3a8KEEaHWdYkjzj12rXs3f/gkTqDI9coA+f0pU94D1zR7+XzitmOCjJss0mgjD3SbY6EH56jShrGkNHM/Bc7D56e6psBcILgezuPTcfIihOIZszAGFAJG23P5Ma0oVh2Nurbw9sGMxLQo3gqVn0qvvbnxDY/Xzo2/hMwzSZIn86hwwMidZ19+x+YNCwpESJVg7H4OxcxKDErca2JJW2CWaNl02B5mlzZeYO2kQPlG+/wAK6d+zTglmyoxl+7bUss27bvbUQdnIz+IdAY1kxtXIeznXEQbV+5ktXLaNmFsOGDZWbwEkjXQDXnTTFdrGuMLF3L3Sgd2yJDIxAZtOYzkj3Cif2g8US9j7j27lq6sLDJrMKJ2JG886qYskuZ/mHzn8q4Rje5dRiCD4pHI66/KOXlT3hnExJsagHJIH4mBzDlprFVzuIdfVfvUeDust1bnMXAfn/wBD3ClludWxdcNclzO1RcMZlYlJZg5KrGpVm29xMH30RhWUl2kAan3EaV5wPiNprh1AYqFBOmY7ErzEhV9/rXk9tnKOO0rIpeJacZw43QpUi3cRpncQdGUjmCNwa5X2p0xLoVCohgIuigmCfP8AtFdAxPE72FYM6m7ZJ9oe2vkR+L6mud9rb4uYu86GVchgddiB1rB/RoTjkbe8a2fzW38Mvj3YB/8AKA4gXHTwZcsLppECPQx8KsF/hDXrQuKI6cifUVUsNZzMF8/710Tg3GFe2LbwtwCI/m8xXpdvlPGozgt19jRjSlJxk+Sp3kEBQIbYjoRQeMe4iw4kdR96b8RYd4WC7Eior95XXrT48jpNoyZI6ZNIiw2IQqIO42+1DLPeBJ8BnT7elScIwCkE+ZobEk27oU+41RJamkIFcRtKiyNxrQ9nGG8Muy8/Ope6N5iCYUfOtDhu7PQZoro1VP3g9CeyVtjK2kmRpRCOORBFLOI35YeQ+tSYGw5IIMGjW1s04+0ONJjQhmBjpM/2qSzadzCqWKoxIG8KJYjrH2oCxiSzZFGhIliYA5STvA8hR+GuOg7xXKlJysvUdDv/AN60kk1GkUnmi7d/wPreN/8A1xlUaQBlkeLKAS0gySeU8+Ve8PvhHIMNIUrqcqj2iQAYZszGOknrWmHvLiO7ITKVVs6oDBKAEaDTKYBiNNd9Ky/i5m5pAQbASSfZEjkY59BWFq3XX+THjhc18iDjjDxOZzO557BZAA8gBUOLs5cFbBZiXYtlMwDJB23kAanppzrTjfiCLuSOXVvL40cUX9ztd9nysxHhb8SrIZgdIEkctDO9Vg3Sfx+xftFuq8Raga9cs4dmAhGd20HhVSfKfDA6mh7/AGNugjcyqmcjD2lB2OvPfnvXvZ5y+IcsA2VPGdZCyJA8yxRfSaCfjl+542uLJA/CDsIGpGugFaoOUW4xXFfn4CRbDr+IUqGAXu7fiKgCWckQCCRIMmSJgDagr+NAuK4QZSqZreseyM3skEA6iRB2qwdlez371cKabeHWPFuDMHQCdDVyxXY4WyrPctW7K5UzO85mPhbcSs8gNuvRqroLGFqznORXLM5JJOp5xHnzpoL+fNciMxJjoDrFE9s+G2sPc7uyQRlBJDZszEkGTygACIGw9aX2zFoT/IT8P+6lxsK1Qj4Kcs+4fr4UJili+ByLafHX5UVw/RSfMCguKsTlYbg/etkHuVW8bJcNdIuldhBB8xrHv2HwrXFklvVW/wBjflUGGuTdzcjB9xNF49YZfRv9r0/U5rY3tf4YPk1C4ZfEvqf9xouz/hj0b7UJhj4l9T/uNEDQRiYBT3/8qjwVoOuYgTET6DT4RWYo6r7/APlXvCvYH66117HVuR4UDMvvHz/9qlxWjeq/Qg/QGobPtL/UfolS486j0b/a1HqdWwyTxXLXMEgH3ka/PegsMhLMkgakAnkfz0BqS1iWQ23XdSD8B050txuKzXLjjTOSxjbVp2+NBMLRZsa7raX/ADJlMHZl3B/0wRSqxbJYKJMnQDmeQ+NTcOxbMGW4QUK6DzB0IO8it3wzW1LtAgSoJifPyAMb1l0y1uPr0iTW49wfHL1qw1u8uYMvg7wEETsNR4gB8DzqjY682csefXrR+Lx73z4mLEdSdffQ3dNcKoqlmJiIGvrO1UxdnhivSqvnzKQWkH4XiIujlyk8p0mrDh7a3GLfy8iNunxB+1TYPsu2Ft97cym5EopJjQmd4zGASIoIX3a6z6KxGwELA5ZekUmdJ8ciyd8hiMuoG++Xp6TuKWYzAsSWthh6A1pjMRLSPCw/WhrWwrOxDaHLI89RU4Qa7wrJOFpdQkNbaDrIBj5e6s49hHYBwjabaGheJ4SAGXQ0tvXHgSNJqkIKUtcTkP8AABkXxKZ9K14g3eOq6iNSNj5V7wvDhkEiiL2HBJYe2sA+nIx6SJ/yjzqO2t+IUm1sLsXw7LlbqaZKcltiN4hfU/r5UNxTGiVHQfWoRediugy8p5U1Skk5A6hfDcLlGuw1NYbhB8RgNOk6fDynej7KTCjWT72P5VL2r4f3Ny3agjQySjKxOhPtdNoFLCTlJseGK9gXhWJVSoyswzywGYEwIBkHrrsIApjw7EFrRgyHzdZADNBnY8/nSpGZCpTSDrGmnrTSziEgi3ICgaGJkyeQ2pc0VptGpY9DRHfILk8kUn3t4R8pPuonEgvZUIAOpJIVY1ZiW9mf4cgeQEk6rsTfyqw5sw+C/wB5oniAObuwGK5gr2kMvJyxupAliqg666dJTHDgM13V6+A17GcOhWCnOtww1yGChVMtOYgxJ3I/DHOjMPxvCYdRZtYS3dS2MouXAC7xuzGNyZNacZZcJYXB2iwY63fEDE65JAHvgCTVXIFU5bYIQ079WWvsJaw0M193AkwoICmI0YAZiTv00M0z4niVxd1bShLdufCpcRroWIYgMY5e7nVLsXRaXKoJn2jA0PnJ2HLXWpOH9pBaMsFdtlD5gFgbnzPqfStMcdckINqNM6TxnhnDLVoWnTOVEAorZyf610HPSaol+wL99bVlACzQiZ5MEACWPkKeXO0WGuWxcupcF3WA2UodyDoZIgbba86DsXQ2JF4A22A8PdAIAAIEKNBI851pZ4r4OZRrthrRZXEMt7Kf9Jg/MGlmPJW5HST8J/tVi7VqBdGVi2ZsxJ3JOpnU85pDxsey3UD7VaB3QAtAqdJ0AHunSm+I8QRvUfIj6ml0SVPTT1gUeP8AC8wdPUGi+jCuqPbB/h+40Lh/aX1b/d/Y0XbSLbAcswH69KEwg8S+/wD3PXLqc+hLit09fuftNR8KDaa+GNvOpMSuqfrk1a8KOh932pv0i/qNAYPo/wBR/wClT4wSR/q+hqG/7Tf1L/zqfF8vf9K58hXDJ71sm2AN8g/P7Upf2QeY5dev686ewdx+FV+u/ptQGJwoH8RQYnxAcvd0/wCqROmFu3QHhMSyEEbjUfY/Wt3uNcOpPUkmff0+Ve2MNmJPKdqc8F4FexTi3YtM5nXLoB/Ux29TTuXQCh1YrVIHhE9f+66j+y/sPcdP3i94A0ZNBmYbsQxmAdBt1pz2R/ZYtthcxhW4y6raXW2PNiYzHy29a6QVIAA0A5CPh5UEm+QOS6FF7YdmbuKU2ykJbE2m8TRlAgZRJkifyrieLR85VkZHXXxAgxyIHvFfUTgx4hp5HefI+Vcj/aXwE2bq4hQvdP4GygAKQTlEf05T6g1LLGlqEe5zOzeGcZhB2P51vjmOYFNx+jXuMwGZ9OWunT9GhLjNbuAwWA5c4qMUpNNfQQ14hdeAWGnUcqMtYZDbIEEH5VtjHV7fhqK1gmRMwJ8xQcu74bhZphMeLawdxoR/atcBiWN0uNm0PkBsSOcHl0kc6HwVpblxvQRRWOTuSGXnoRVGoqVLlhTaPMTw7Lc7weyx23ynmvp08qLxXhRQN21936NCYDFliwb2W9ryI2I8xU9tSbpzbDnyAH6+dJJO9+gXvuibheFulwAWkxlIMfPlV74twu7iOHi5cQh7TEWz+N3ZpfPvJgDWYkH0pH2LfvcbaCLnCtOQblRIZjPQH3aV07jtzwtatC932RipRH7teXiNtXlhPTUA9KOO5XexSDpnGbF3YxW927lV30A0EfevcdgXs3CrENIBzAMAZGpAZQYmeVeJcEEOJVtD6fr6Usqs3JaosAxGKzZT6fnVz7P4f9zttjruuIugrh1nUKd7h/q5eU9aWdm+zyNce7iFH7tZ9oFjLEgFE8JmSCD6bjWs4xxNr91rjaclHJRyA6CK6de6iUbe7A8RfLEsxliZJPnQRxIrTG3+QoAif+6aMLC5UNcGbZaVtNb0gDNJJ9QBqfSrQLbwWuYZmmFRmDZEyjZBoA2v4jHOrBwjtRhLSkWsEq+LRkQDwjbOZbxasd+cU4xfaXEYq2EwmFZWYeNzrbVfIlQGb3iPOqslYv4Vw/hyQl4MrQC1z2Uk/h2HrPXnTDiXA8Lch8KMPcfTwhmBYeobf4etQcP7B3W1v3kUkR4BrHKQee2oPxqRewbyGt3kIjQlGDb7ZQfuK5W1wJLSnycu7eIy4t0YIrKPEEACg5eUc5Op60j4uJW37vtR3aWf3m6CZIbKT1g/+tA8Uaco/wAw+op10B4i3h5m56KaZYYTbdegn4iflQPDoDDqVI+9M8KfC0b/ANtKaQEZg9c3rPxE/ehLWjL/AFEf7D9zRWBO/wDp+g+9DNofR/qv/rXdWd0RNi9Cp5BvuPsTQ3DWC+E7nSPT/qiuIjw++tMEoLvI1DtHlrXL3Tn7xC/tH+sfR6nxnL/V9DUF32j/AFD6PRGM5f6voa59Dl1H3BsVaS4DeTPbe2UYdMwIkGNCJkHyoXiPDrmHuBSQZAKsuqOrRDKeY+4IqFT4QN5Uge5Zqz8C4S+Lti2zjurZzQQxZZ9rLpAVjGhYayaz5J0zpRcpUh12D7J97fP75hrihFJhlKoTpGsAnSdidq63hMHbtIEtoqIBoqgAfAUkftLaTJ357sNoLhzC1pGjPsnLcwadpiBE7AmATpM9KtiqtjpqXEjc3gPhrHL4V6bgjSdp2/Ohb2Ms2yO8uW7Z5BnUfCTWj8TtFgi3Azb5bZDNHLQSAOcmKpYlBV5jkkKWOkDQfM6bTXF+03ajFJdvWXZLlpWZct22MrLyjLqBEQQZ0rrD28Sysoi2CDlYsGuLy0UALPOc3PauYftX4QLXcC2UKLbyGIziDIzGSSNdM06zrrU8jdHNbcnNl4jkYHcD36cxRqG3ceQQZGlC3sGpKouxG/p5daV42y1s7+/as+iMuNmJdbDHi2EKmUMUxwOKV7Wu4EEedJMO73YzHnEj050JiVe0/taN06DqPfXey1LQ3ugrZkmcW7pjSdakvh7q6DSd/wBb17hra7nXzNOgVVNSAK6c9LW1sVbivhVuGiisQouZktkysHyYDcD0389elQtYZ8zLInpvA0+lTYLLahzEqRA5k9PLSlbV6uo8a+Rev2cYF7XeXVkMyFEjIGdhDFEL+HMRrHlVyu8Kv5Siue7LDU5beY/ysFQsAfOB6VU+yHaQm8qXLdtbETrEKVB8RnTczy5V1HBd1dWQS6zAMSCR+IMfaO3ik7VXEtudymy2Rx7tVw1UUEXHZ0JUq0mBP88xOolRz99VIgkgDnX0FxXs8t8FczrAjZWmOrbwZOhNcRx+BNm9ctmCVYrOh0B8tJoTjvZoxz2aDuKcSzW7dhD/AA7YGp3ZuZP0HkKRYm9FS3XgUuzFj5UkY0Ndg5YyPOi0wcifsamwHCbl0nulYhRLQCYHM6VZ1OFgeO8ug0zDQxrEAaTVUQnuzoXCuyeDByszvAByuVUHzOTU+k/amdrhDWXVrV5mzad3cEgaaAH8K7TvpVB4fcxWHvOSLLljMsd+p8DMfdmA8jTrC9pbxzvbt3rhJiQIUAjlKnNHu25U9eINujLBw7H37917L2mW2iyb6qyDN0QOCXj+bQHXyl5dv5Rllh4ZBM6wJJJEdNZ86pScZ4jcuKiW4tsJV8saE+IsWGhGvyp5ewly1Yum5ezxZc5V0AOU6QSSd9xFHgDPnzGPnvMx1zOT+viaExtzVfj9T9qmSM/xP1/Kg8afF6L9gPuaZcg6HvBsN3mIw9vUZ7qpoJPiMbe+j8EIYg9IPx/KluGxJtXbN1d7dxHH+kg/amuHfMzN11rpHIiwh8R9CPgSfuKgxC+Jv6h9HqXBDxe4n4kj/jWmMbxN6r/zFd1O6E3Ez4DH68Na4a3DvqDJJ08yND0NbY72D6fY1Bh1ljqdG1HWh0D+o0uGWP8AUPo9EYvl/q+hoe57R/rH0aisSNvU/Q0X0OXUccCZP3nDrcEozBWH+VoUkdCJn3V2vh2FwWHw4Rb/AIF8TtmEuf8AMNz5AVwrD637XLUe7xCrdxH9muLWf4ucQSJMDT1M9eU6HSotPmkP3btltsdtEtg21KNP83/1nTlvTrA43uyPCqhgM1tIKktqDkjwMDvHUTPLmXZjsmykXH/d80t4bzkHTZlKTOo0299dN7PYt0WO4V5/8lps0jzZgGY+fOljGUXWrYeTjJXpHmMxVrus1xYU6FWGp8gOZrTALZtytlLSmdQpEnzgan30pxPALNy4Lly7fXmVYhRqeeVR6b0xxfBFdAtsoBpuoMxylSIHXerXLoQ7pNi8IzD+JfZR0SEHxMmqp2z4TZtYK8UCtcYKA7Nmf2hmjNzidhTTH9ljcGl5leNjBQ9QBEqOmppDxzsXiLhEQ2VcobNEgEkTOx1jzqc1L/H8jWq2f4OSXrZtMDGYc+p99aY9VuLmXX6j1FWPtDwi9h4F63lmcp0MxvsaqTvDbesVCKbdvlGdqtiPhV4W2g7MdKk7Q4UEgjY8/WmOO4dmTbSP+jSPEYK5oCWIB01NNjlGU9SdMPGzHS4RVCsYAAqt27xLTBOukn4U1t4W5cWHYkDYfn1oY20tPDkgxO0/SjjpWrtnc8Ez466EgAAHc7n+1SYFROZlJio+I4lcsWwSToSRGkztvvUvCBdzALJnyrmlpuqB1RcUxXd2bRQEXL17Ii82ACwII01c1YcJj7ogO+dQy5lY5NBJHiMRykifMV52I4ZiH8DXjZQkNErmbKdcsgxAJ19Ku3EuG4eyGu3rngkzniIKxkGWJGYBgOR25UvZ4v2fd8fyWsoPF+O3rIfLc0vSVUEkLqdQTqCNNfkKpbNJk1LxfiHeX2YLlUnwr0HIetCXLoHOqSZaEQbGGdBXqZYEJOm4Jn151GJJJO1dK/ZpwU2lbFs1tS6FURokoZBbUjKCwGp0gGhFN7DTlXBXOx/GFF04dRcVHUh2SM0KCx3IkQD5+tB4riNsuxtKxtz4SwSY86ecZ7G4dovd/lYtDJ/CdA5l5Do0AACDPOgrHDcGVGfH+Lnlw+YT5MLkN6ir7IhTQ+TjGEssALQxNwrGWWCoT/nYyRv4jyirJ2WvMjG82GyWm0lCWynqFzMxUyNRpp615WVz2D0suWHshQACSM0jXqZjzAn4UDx6w37tioYSbVyFy8sh0md557eVZWU7WxM+Z7J8fx/XzFDY5YY/0/8A1rKygveG6ELiSg8xTTDL/EPoZ+g/XpWVldLg5GmDPi/0/dqixPtN6r/yrKyh1D0JuI+wf1yqHCe3c9T9qysrl7of1I1xHtH+ofR6Lxew9T9KysoPlBXDJfwoSNwR8h+vjXTRjbptolwO1uN4JJnrOh5ag+6vaylOlsPuIcHRbbOwZzkAFlLZBO5gsNgJmeR1qycKxTNbWEAbYjN4dNJkDQzGkTrWVldjb2FdaQwtcIjwz1iRHoSJPwrxbWsxJO5AAjzrysqqEJbqNyJH6+VIuKNeQZiVZPxCWPP+Q+731lZU8mzDF7lF7SWL98i4+VlUEAW1HgE7MoAiZ8/Wqve4WGOhE+jT9K8rKwZG9RSeONnnEnuYFVW4pl1lUdeUkTrqBM6VUsXxG45GwAMwogaH3k/GsrK1YccUr6ivgsPC+IW2H+FcLDkMpXYmAc07AnblQFx7VxyzHKTyPL0NZWUnsoqWwk9kh5d7H3+5W8LDXFYAqUgiDzJU0PawGI0CWzb22nN16SKysqOdOFKx4RTLTh8fi7aoL2Zu7IZWZT3voHOpXyPWoe13a04pVtoDbtjVwSPE3u5D6+6srKurUCkFuVB7YHiOtL77+LTc1lZXQ3ZV7IY8EwDX7tuwm7tHu3Y+4SfdXbeDXMMLYw1q93wtkAoYDqNhKwCR7tetZWU8XvROtV/BFL4xwEXnvXkuMiWZLiBmOvhC2SCRGkk9DoZFIf8A426N8y+WXECPcqEA+hrKyi2J1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tLang="fr-FR"/>
          </a:p>
        </p:txBody>
      </p:sp>
      <p:sp>
        <p:nvSpPr>
          <p:cNvPr id="12297" name="AutoShape 25" descr="http://static.guim.co.uk/sys-images/Guardian/Pix/pictures/2013/4/18/1366302903596/A-banana-plantation-a-sti-010.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fr-FR" altLang="fr-FR"/>
          </a:p>
        </p:txBody>
      </p:sp>
      <p:sp>
        <p:nvSpPr>
          <p:cNvPr id="12298" name="ZoneTexte 1"/>
          <p:cNvSpPr txBox="1">
            <a:spLocks noChangeArrowheads="1"/>
          </p:cNvSpPr>
          <p:nvPr/>
        </p:nvSpPr>
        <p:spPr bwMode="auto">
          <a:xfrm>
            <a:off x="4214813" y="3505200"/>
            <a:ext cx="4838700" cy="738188"/>
          </a:xfrm>
          <a:prstGeom prst="rect">
            <a:avLst/>
          </a:prstGeom>
          <a:noFill/>
          <a:ln w="9525">
            <a:noFill/>
            <a:miter lim="800000"/>
            <a:headEnd/>
            <a:tailEnd/>
          </a:ln>
        </p:spPr>
        <p:txBody>
          <a:bodyPr>
            <a:spAutoFit/>
          </a:bodyPr>
          <a:lstStyle/>
          <a:p>
            <a:pPr algn="r"/>
            <a:r>
              <a:rPr lang="fr-FR" sz="1400" b="1" i="1">
                <a:latin typeface="Andalus" pitchFamily="18" charset="-78"/>
                <a:cs typeface="Andalus" pitchFamily="18" charset="-78"/>
              </a:rPr>
              <a:t>1. Aléas = difficultés ou changements</a:t>
            </a:r>
          </a:p>
          <a:p>
            <a:pPr algn="r"/>
            <a:r>
              <a:rPr lang="fr-FR" sz="1400" b="1" i="1">
                <a:latin typeface="Andalus" pitchFamily="18" charset="-78"/>
                <a:cs typeface="Andalus" pitchFamily="18" charset="-78"/>
              </a:rPr>
              <a:t>2. Rémunérateur = qui rapporte de l’argent</a:t>
            </a:r>
          </a:p>
          <a:p>
            <a:pPr algn="r"/>
            <a:r>
              <a:rPr lang="fr-FR" sz="1400" b="1" i="1">
                <a:latin typeface="Andalus" pitchFamily="18" charset="-78"/>
                <a:cs typeface="Andalus" pitchFamily="18" charset="-78"/>
              </a:rPr>
              <a:t>3. Ils travaillent sur une saison</a:t>
            </a:r>
            <a:endParaRPr lang="fr-FR" sz="1400" b="1"/>
          </a:p>
        </p:txBody>
      </p:sp>
      <p:pic>
        <p:nvPicPr>
          <p:cNvPr id="12299" name="Image 24" descr="12.gif"/>
          <p:cNvPicPr>
            <a:picLocks noChangeAspect="1"/>
          </p:cNvPicPr>
          <p:nvPr/>
        </p:nvPicPr>
        <p:blipFill>
          <a:blip r:embed="rId3" cstate="print"/>
          <a:srcRect/>
          <a:stretch>
            <a:fillRect/>
          </a:stretch>
        </p:blipFill>
        <p:spPr bwMode="auto">
          <a:xfrm>
            <a:off x="7162800" y="5410200"/>
            <a:ext cx="762000" cy="914400"/>
          </a:xfrm>
          <a:prstGeom prst="rect">
            <a:avLst/>
          </a:prstGeom>
          <a:noFill/>
          <a:ln w="9525">
            <a:noFill/>
            <a:miter lim="800000"/>
            <a:headEnd/>
            <a:tailEnd/>
          </a:ln>
        </p:spPr>
      </p:pic>
      <p:sp>
        <p:nvSpPr>
          <p:cNvPr id="12300" name="ZoneTexte 35">
            <a:hlinkClick r:id="rId4" action="ppaction://hlinksldjump"/>
          </p:cNvPr>
          <p:cNvSpPr txBox="1">
            <a:spLocks noChangeArrowheads="1"/>
          </p:cNvSpPr>
          <p:nvPr/>
        </p:nvSpPr>
        <p:spPr bwMode="auto">
          <a:xfrm>
            <a:off x="100013" y="19399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2301" name="ZoneTexte 36">
            <a:hlinkClick r:id="rId5" action="ppaction://hlinksldjump"/>
          </p:cNvPr>
          <p:cNvSpPr txBox="1">
            <a:spLocks noChangeArrowheads="1"/>
          </p:cNvSpPr>
          <p:nvPr/>
        </p:nvSpPr>
        <p:spPr bwMode="auto">
          <a:xfrm>
            <a:off x="100013" y="23796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2302" name="ZoneTexte 39">
            <a:hlinkClick r:id="rId6" action="ppaction://hlinksldjump"/>
          </p:cNvPr>
          <p:cNvSpPr txBox="1">
            <a:spLocks noChangeArrowheads="1"/>
          </p:cNvSpPr>
          <p:nvPr/>
        </p:nvSpPr>
        <p:spPr bwMode="auto">
          <a:xfrm>
            <a:off x="100013" y="38211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2303" name="ZoneTexte 42">
            <a:hlinkClick r:id="rId7" action="ppaction://hlinksldjump"/>
          </p:cNvPr>
          <p:cNvSpPr txBox="1">
            <a:spLocks noChangeArrowheads="1"/>
          </p:cNvSpPr>
          <p:nvPr/>
        </p:nvSpPr>
        <p:spPr bwMode="auto">
          <a:xfrm>
            <a:off x="100013" y="6056313"/>
            <a:ext cx="1143000" cy="27781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2304" name="ZoneTexte 31">
            <a:hlinkClick r:id="rId8" action="ppaction://hlinksldjump"/>
          </p:cNvPr>
          <p:cNvSpPr txBox="1">
            <a:spLocks noChangeArrowheads="1"/>
          </p:cNvSpPr>
          <p:nvPr/>
        </p:nvSpPr>
        <p:spPr bwMode="auto">
          <a:xfrm>
            <a:off x="100013" y="4097338"/>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2305" name="ZoneTexte 40">
            <a:hlinkClick r:id="rId9" action="ppaction://hlinksldjump"/>
          </p:cNvPr>
          <p:cNvSpPr txBox="1">
            <a:spLocks noChangeArrowheads="1"/>
          </p:cNvSpPr>
          <p:nvPr/>
        </p:nvSpPr>
        <p:spPr bwMode="auto">
          <a:xfrm>
            <a:off x="100013" y="5222875"/>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2306" name="ZoneTexte 41">
            <a:hlinkClick r:id="rId10" action="ppaction://hlinksldjump"/>
          </p:cNvPr>
          <p:cNvSpPr txBox="1">
            <a:spLocks noChangeArrowheads="1"/>
          </p:cNvSpPr>
          <p:nvPr/>
        </p:nvSpPr>
        <p:spPr bwMode="auto">
          <a:xfrm>
            <a:off x="100013" y="45545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2307" name="ZoneTexte 28">
            <a:hlinkClick r:id="rId11" action="ppaction://hlinksldjump"/>
          </p:cNvPr>
          <p:cNvSpPr txBox="1">
            <a:spLocks noChangeArrowheads="1"/>
          </p:cNvSpPr>
          <p:nvPr/>
        </p:nvSpPr>
        <p:spPr bwMode="auto">
          <a:xfrm>
            <a:off x="100013" y="160338"/>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2308" name="ZoneTexte 29">
            <a:hlinkClick r:id="rId12" action="ppaction://hlinksldjump"/>
          </p:cNvPr>
          <p:cNvSpPr txBox="1">
            <a:spLocks noChangeArrowheads="1"/>
          </p:cNvSpPr>
          <p:nvPr/>
        </p:nvSpPr>
        <p:spPr bwMode="auto">
          <a:xfrm>
            <a:off x="100013" y="4603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2" name="ZoneTexte 32">
            <a:hlinkClick r:id="rId13" action="ppaction://hlinksldjump"/>
          </p:cNvPr>
          <p:cNvSpPr txBox="1">
            <a:spLocks noChangeArrowheads="1"/>
          </p:cNvSpPr>
          <p:nvPr/>
        </p:nvSpPr>
        <p:spPr bwMode="auto">
          <a:xfrm>
            <a:off x="100013" y="7270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2310" name="ZoneTexte 33">
            <a:hlinkClick r:id="rId14" action="ppaction://hlinksldjump"/>
          </p:cNvPr>
          <p:cNvSpPr txBox="1">
            <a:spLocks noChangeArrowheads="1"/>
          </p:cNvSpPr>
          <p:nvPr/>
        </p:nvSpPr>
        <p:spPr bwMode="auto">
          <a:xfrm>
            <a:off x="100013" y="1003300"/>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2311" name="ZoneTexte 34">
            <a:hlinkClick r:id="rId15" action="ppaction://hlinksldjump"/>
          </p:cNvPr>
          <p:cNvSpPr txBox="1">
            <a:spLocks noChangeArrowheads="1"/>
          </p:cNvSpPr>
          <p:nvPr/>
        </p:nvSpPr>
        <p:spPr bwMode="auto">
          <a:xfrm>
            <a:off x="100013" y="16541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12312" name="ZoneTexte 37">
            <a:hlinkClick r:id="rId16" action="ppaction://hlinksldjump"/>
          </p:cNvPr>
          <p:cNvSpPr txBox="1">
            <a:spLocks noChangeArrowheads="1"/>
          </p:cNvSpPr>
          <p:nvPr/>
        </p:nvSpPr>
        <p:spPr bwMode="auto">
          <a:xfrm>
            <a:off x="100013" y="28368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2313" name="ZoneTexte 38">
            <a:hlinkClick r:id="rId17" action="ppaction://hlinksldjump"/>
          </p:cNvPr>
          <p:cNvSpPr txBox="1">
            <a:spLocks noChangeArrowheads="1"/>
          </p:cNvSpPr>
          <p:nvPr/>
        </p:nvSpPr>
        <p:spPr bwMode="auto">
          <a:xfrm>
            <a:off x="100013" y="3354388"/>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32"/>
          <p:cNvSpPr txBox="1">
            <a:spLocks noChangeArrowheads="1"/>
          </p:cNvSpPr>
          <p:nvPr/>
        </p:nvSpPr>
        <p:spPr bwMode="auto">
          <a:xfrm>
            <a:off x="8763000" y="6550025"/>
            <a:ext cx="3810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12</a:t>
            </a:r>
          </a:p>
        </p:txBody>
      </p:sp>
      <p:sp>
        <p:nvSpPr>
          <p:cNvPr id="13315" name="ZoneTexte 33"/>
          <p:cNvSpPr txBox="1">
            <a:spLocks noChangeArrowheads="1"/>
          </p:cNvSpPr>
          <p:nvPr/>
        </p:nvSpPr>
        <p:spPr bwMode="auto">
          <a:xfrm>
            <a:off x="3962400" y="3810000"/>
            <a:ext cx="685800" cy="400050"/>
          </a:xfrm>
          <a:prstGeom prst="rect">
            <a:avLst/>
          </a:prstGeom>
          <a:noFill/>
          <a:ln w="9525">
            <a:noFill/>
            <a:miter lim="800000"/>
            <a:headEnd/>
            <a:tailEnd/>
          </a:ln>
        </p:spPr>
        <p:txBody>
          <a:bodyPr>
            <a:spAutoFit/>
          </a:bodyPr>
          <a:lstStyle/>
          <a:p>
            <a:r>
              <a:rPr lang="fr-FR" altLang="fr-FR" sz="2000">
                <a:solidFill>
                  <a:schemeClr val="bg1"/>
                </a:solidFill>
                <a:latin typeface="Bell MT" pitchFamily="18" charset="0"/>
              </a:rPr>
              <a:t>1</a:t>
            </a:r>
          </a:p>
        </p:txBody>
      </p:sp>
      <p:sp>
        <p:nvSpPr>
          <p:cNvPr id="13316" name="ZoneTexte 35"/>
          <p:cNvSpPr txBox="1">
            <a:spLocks noChangeArrowheads="1"/>
          </p:cNvSpPr>
          <p:nvPr/>
        </p:nvSpPr>
        <p:spPr bwMode="auto">
          <a:xfrm>
            <a:off x="5257800" y="3505200"/>
            <a:ext cx="609600" cy="400050"/>
          </a:xfrm>
          <a:prstGeom prst="rect">
            <a:avLst/>
          </a:prstGeom>
          <a:noFill/>
          <a:ln w="9525">
            <a:noFill/>
            <a:miter lim="800000"/>
            <a:headEnd/>
            <a:tailEnd/>
          </a:ln>
        </p:spPr>
        <p:txBody>
          <a:bodyPr>
            <a:spAutoFit/>
          </a:bodyPr>
          <a:lstStyle/>
          <a:p>
            <a:r>
              <a:rPr lang="fr-FR" altLang="fr-FR" sz="2000">
                <a:solidFill>
                  <a:schemeClr val="bg1"/>
                </a:solidFill>
                <a:latin typeface="Bell MT" pitchFamily="18" charset="0"/>
              </a:rPr>
              <a:t>2</a:t>
            </a:r>
          </a:p>
        </p:txBody>
      </p:sp>
      <p:sp>
        <p:nvSpPr>
          <p:cNvPr id="13317" name="ZoneTexte 42"/>
          <p:cNvSpPr txBox="1">
            <a:spLocks noChangeArrowheads="1"/>
          </p:cNvSpPr>
          <p:nvPr/>
        </p:nvSpPr>
        <p:spPr bwMode="auto">
          <a:xfrm>
            <a:off x="2971800" y="152400"/>
            <a:ext cx="3810000" cy="646113"/>
          </a:xfrm>
          <a:prstGeom prst="rect">
            <a:avLst/>
          </a:prstGeom>
          <a:solidFill>
            <a:srgbClr val="FF9865"/>
          </a:solidFill>
          <a:ln w="9525">
            <a:noFill/>
            <a:miter lim="800000"/>
            <a:headEnd/>
            <a:tailEnd/>
          </a:ln>
        </p:spPr>
        <p:txBody>
          <a:bodyPr>
            <a:spAutoFit/>
          </a:bodyPr>
          <a:lstStyle/>
          <a:p>
            <a:pPr algn="ctr"/>
            <a:r>
              <a:rPr lang="fr-FR" altLang="fr-FR" b="1" i="1"/>
              <a:t>L’évolution de l’agriculture</a:t>
            </a:r>
            <a:endParaRPr lang="fr-FR" altLang="fr-FR"/>
          </a:p>
          <a:p>
            <a:pPr algn="ctr"/>
            <a:endParaRPr lang="fr-FR" altLang="fr-FR">
              <a:latin typeface="Bell MT" pitchFamily="18" charset="0"/>
            </a:endParaRPr>
          </a:p>
        </p:txBody>
      </p:sp>
      <p:sp>
        <p:nvSpPr>
          <p:cNvPr id="13318" name="ZoneTexte 14"/>
          <p:cNvSpPr txBox="1">
            <a:spLocks noChangeArrowheads="1"/>
          </p:cNvSpPr>
          <p:nvPr/>
        </p:nvSpPr>
        <p:spPr bwMode="auto">
          <a:xfrm>
            <a:off x="1371600" y="6400800"/>
            <a:ext cx="7162800" cy="338138"/>
          </a:xfrm>
          <a:prstGeom prst="rect">
            <a:avLst/>
          </a:prstGeom>
          <a:noFill/>
          <a:ln w="9525">
            <a:noFill/>
            <a:miter lim="800000"/>
            <a:headEnd/>
            <a:tailEnd/>
          </a:ln>
        </p:spPr>
        <p:txBody>
          <a:bodyPr>
            <a:spAutoFit/>
          </a:bodyPr>
          <a:lstStyle/>
          <a:p>
            <a:pPr algn="ctr"/>
            <a:r>
              <a:rPr lang="fr-FR" altLang="fr-FR" sz="1600" b="1">
                <a:latin typeface="Bell MT" pitchFamily="18" charset="0"/>
              </a:rPr>
              <a:t>Clique sur les mots encadrés pour faire apparaître les images…</a:t>
            </a:r>
          </a:p>
        </p:txBody>
      </p:sp>
      <p:sp>
        <p:nvSpPr>
          <p:cNvPr id="13319" name="Rectangle 1"/>
          <p:cNvSpPr>
            <a:spLocks noChangeArrowheads="1"/>
          </p:cNvSpPr>
          <p:nvPr/>
        </p:nvSpPr>
        <p:spPr bwMode="auto">
          <a:xfrm>
            <a:off x="1752600" y="947738"/>
            <a:ext cx="6781800" cy="1908175"/>
          </a:xfrm>
          <a:prstGeom prst="rect">
            <a:avLst/>
          </a:prstGeom>
          <a:noFill/>
          <a:ln w="9525">
            <a:noFill/>
            <a:miter lim="800000"/>
            <a:headEnd/>
            <a:tailEnd/>
          </a:ln>
        </p:spPr>
        <p:txBody>
          <a:bodyPr>
            <a:spAutoFit/>
          </a:bodyPr>
          <a:lstStyle/>
          <a:p>
            <a:r>
              <a:rPr lang="fr-FR" altLang="fr-FR"/>
              <a:t>« Dans le domaine de l’exécution des travaux agricoles, le matériel se modifie : la daba cède peu à</a:t>
            </a:r>
          </a:p>
          <a:p>
            <a:r>
              <a:rPr lang="fr-FR" altLang="fr-FR"/>
              <a:t>peu la place à la charrue attelée, tandis que la charrette intervient de plus en plus pour le transport des produits agricoles des champs au village. » </a:t>
            </a:r>
          </a:p>
          <a:p>
            <a:r>
              <a:rPr lang="fr-FR" altLang="fr-FR" sz="1400"/>
              <a:t>Interdépendances villes-campagne en Afrique, l’Harmattan, 1996 </a:t>
            </a:r>
          </a:p>
          <a:p>
            <a:endParaRPr lang="fr-FR" altLang="fr-FR" sz="1400"/>
          </a:p>
        </p:txBody>
      </p:sp>
      <p:pic>
        <p:nvPicPr>
          <p:cNvPr id="13341" name="Picture 29" descr="http://www.memoireonline.com/08/09/2491/Exploitation-agricole-des-ressources-naturelles-de-la-region-de-lEst-du-Burkina-Faso-Diagno22.png"/>
          <p:cNvPicPr>
            <a:picLocks noChangeAspect="1" noChangeArrowheads="1"/>
          </p:cNvPicPr>
          <p:nvPr/>
        </p:nvPicPr>
        <p:blipFill>
          <a:blip r:embed="rId2" cstate="print"/>
          <a:srcRect/>
          <a:stretch>
            <a:fillRect/>
          </a:stretch>
        </p:blipFill>
        <p:spPr bwMode="auto">
          <a:xfrm>
            <a:off x="1482725" y="2716213"/>
            <a:ext cx="4384675" cy="2876550"/>
          </a:xfrm>
          <a:prstGeom prst="rect">
            <a:avLst/>
          </a:prstGeom>
          <a:noFill/>
          <a:ln w="9525">
            <a:noFill/>
            <a:miter lim="800000"/>
            <a:headEnd/>
            <a:tailEnd/>
          </a:ln>
        </p:spPr>
      </p:pic>
      <p:sp>
        <p:nvSpPr>
          <p:cNvPr id="3" name="Rectangle 2"/>
          <p:cNvSpPr/>
          <p:nvPr/>
        </p:nvSpPr>
        <p:spPr>
          <a:xfrm>
            <a:off x="3581400" y="1528763"/>
            <a:ext cx="1562100" cy="300037"/>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3343" name="Picture 31" descr="charette.JPG (29082 octets)"/>
          <p:cNvPicPr>
            <a:picLocks noChangeAspect="1" noChangeArrowheads="1"/>
          </p:cNvPicPr>
          <p:nvPr/>
        </p:nvPicPr>
        <p:blipFill>
          <a:blip r:embed="rId3" cstate="print"/>
          <a:srcRect/>
          <a:stretch>
            <a:fillRect/>
          </a:stretch>
        </p:blipFill>
        <p:spPr bwMode="auto">
          <a:xfrm>
            <a:off x="6019800" y="2743200"/>
            <a:ext cx="2427288" cy="3667125"/>
          </a:xfrm>
          <a:prstGeom prst="rect">
            <a:avLst/>
          </a:prstGeom>
          <a:noFill/>
          <a:ln w="9525">
            <a:noFill/>
            <a:miter lim="800000"/>
            <a:headEnd/>
            <a:tailEnd/>
          </a:ln>
        </p:spPr>
      </p:pic>
      <p:sp>
        <p:nvSpPr>
          <p:cNvPr id="32" name="Rectangle 31"/>
          <p:cNvSpPr/>
          <p:nvPr/>
        </p:nvSpPr>
        <p:spPr>
          <a:xfrm>
            <a:off x="6561138" y="1531938"/>
            <a:ext cx="942975" cy="296862"/>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4" name="ZoneTexte 35">
            <a:hlinkClick r:id="rId4"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3325" name="ZoneTexte 36">
            <a:hlinkClick r:id="rId5"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3326" name="ZoneTexte 39">
            <a:hlinkClick r:id="rId6"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3327" name="ZoneTexte 42">
            <a:hlinkClick r:id="rId7"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3328" name="ZoneTexte 31">
            <a:hlinkClick r:id="rId8"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3329" name="ZoneTexte 40">
            <a:hlinkClick r:id="rId9"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3330" name="ZoneTexte 41">
            <a:hlinkClick r:id="rId10"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3331" name="ZoneTexte 28">
            <a:hlinkClick r:id="rId11"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3332" name="ZoneTexte 29">
            <a:hlinkClick r:id="rId12"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13333" name="ZoneTexte 32">
            <a:hlinkClick r:id="rId13"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3334" name="ZoneTexte 33">
            <a:hlinkClick r:id="rId14"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3335" name="ZoneTexte 34">
            <a:hlinkClick r:id="rId15"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13336" name="ZoneTexte 37">
            <a:hlinkClick r:id="rId16"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3337" name="ZoneTexte 38">
            <a:hlinkClick r:id="rId17"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41"/>
                                        </p:tgtEl>
                                        <p:attrNameLst>
                                          <p:attrName>style.visibility</p:attrName>
                                        </p:attrNameLst>
                                      </p:cBhvr>
                                      <p:to>
                                        <p:strVal val="visible"/>
                                      </p:to>
                                    </p:set>
                                    <p:animEffect transition="in" filter="fade">
                                      <p:cBhvr>
                                        <p:cTn id="7" dur="500"/>
                                        <p:tgtEl>
                                          <p:spTgt spid="13341"/>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3343"/>
                                        </p:tgtEl>
                                        <p:attrNameLst>
                                          <p:attrName>style.visibility</p:attrName>
                                        </p:attrNameLst>
                                      </p:cBhvr>
                                      <p:to>
                                        <p:strVal val="visible"/>
                                      </p:to>
                                    </p:set>
                                    <p:animEffect transition="in" filter="fade">
                                      <p:cBhvr>
                                        <p:cTn id="13" dur="500"/>
                                        <p:tgtEl>
                                          <p:spTgt spid="13343"/>
                                        </p:tgtEl>
                                      </p:cBhvr>
                                    </p:animEffect>
                                  </p:childTnLst>
                                </p:cTn>
                              </p:par>
                            </p:childTnLst>
                          </p:cTn>
                        </p:par>
                      </p:childTnLst>
                    </p:cTn>
                  </p:par>
                </p:childTnLst>
              </p:cTn>
              <p:nextCondLst>
                <p:cond evt="onClick" delay="0">
                  <p:tgtEl>
                    <p:spTgt spid="3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7"/>
          <p:cNvSpPr txBox="1">
            <a:spLocks noChangeArrowheads="1"/>
          </p:cNvSpPr>
          <p:nvPr/>
        </p:nvSpPr>
        <p:spPr bwMode="auto">
          <a:xfrm>
            <a:off x="1447800" y="3505200"/>
            <a:ext cx="2971800" cy="276225"/>
          </a:xfrm>
          <a:prstGeom prst="rect">
            <a:avLst/>
          </a:prstGeom>
          <a:noFill/>
          <a:ln w="9525">
            <a:noFill/>
            <a:miter lim="800000"/>
            <a:headEnd/>
            <a:tailEnd/>
          </a:ln>
        </p:spPr>
        <p:txBody>
          <a:bodyPr>
            <a:spAutoFit/>
          </a:bodyPr>
          <a:lstStyle/>
          <a:p>
            <a:pPr algn="ctr"/>
            <a:r>
              <a:rPr lang="fr-FR" altLang="fr-FR" sz="1200">
                <a:latin typeface="Bell MT" pitchFamily="18" charset="0"/>
              </a:rPr>
              <a:t>Récolte du coton</a:t>
            </a:r>
          </a:p>
        </p:txBody>
      </p:sp>
      <p:pic>
        <p:nvPicPr>
          <p:cNvPr id="14339" name="Picture 7"/>
          <p:cNvPicPr>
            <a:picLocks noChangeAspect="1" noChangeArrowheads="1"/>
          </p:cNvPicPr>
          <p:nvPr/>
        </p:nvPicPr>
        <p:blipFill>
          <a:blip r:embed="rId2" cstate="print"/>
          <a:srcRect/>
          <a:stretch>
            <a:fillRect/>
          </a:stretch>
        </p:blipFill>
        <p:spPr bwMode="auto">
          <a:xfrm>
            <a:off x="1600200" y="4665663"/>
            <a:ext cx="2641600" cy="1981200"/>
          </a:xfrm>
          <a:prstGeom prst="rect">
            <a:avLst/>
          </a:prstGeom>
          <a:noFill/>
          <a:ln w="9525">
            <a:noFill/>
            <a:miter lim="800000"/>
            <a:headEnd/>
            <a:tailEnd/>
          </a:ln>
        </p:spPr>
      </p:pic>
      <p:sp>
        <p:nvSpPr>
          <p:cNvPr id="14340" name="ZoneTexte 9"/>
          <p:cNvSpPr txBox="1">
            <a:spLocks noChangeArrowheads="1"/>
          </p:cNvSpPr>
          <p:nvPr/>
        </p:nvSpPr>
        <p:spPr bwMode="auto">
          <a:xfrm>
            <a:off x="1524000" y="6570663"/>
            <a:ext cx="2819400" cy="277812"/>
          </a:xfrm>
          <a:prstGeom prst="rect">
            <a:avLst/>
          </a:prstGeom>
          <a:noFill/>
          <a:ln w="9525">
            <a:noFill/>
            <a:miter lim="800000"/>
            <a:headEnd/>
            <a:tailEnd/>
          </a:ln>
        </p:spPr>
        <p:txBody>
          <a:bodyPr>
            <a:spAutoFit/>
          </a:bodyPr>
          <a:lstStyle/>
          <a:p>
            <a:pPr algn="ctr"/>
            <a:r>
              <a:rPr lang="fr-FR" altLang="fr-FR" sz="1200">
                <a:latin typeface="Bell MT" pitchFamily="18" charset="0"/>
              </a:rPr>
              <a:t>Usine d’égrénage de coton à Koudougou</a:t>
            </a:r>
          </a:p>
        </p:txBody>
      </p:sp>
      <p:pic>
        <p:nvPicPr>
          <p:cNvPr id="14341" name="Picture 8"/>
          <p:cNvPicPr>
            <a:picLocks noChangeAspect="1" noChangeArrowheads="1"/>
          </p:cNvPicPr>
          <p:nvPr/>
        </p:nvPicPr>
        <p:blipFill>
          <a:blip r:embed="rId3" cstate="print"/>
          <a:srcRect/>
          <a:stretch>
            <a:fillRect/>
          </a:stretch>
        </p:blipFill>
        <p:spPr bwMode="auto">
          <a:xfrm>
            <a:off x="5257800" y="4670425"/>
            <a:ext cx="3505200" cy="2087563"/>
          </a:xfrm>
          <a:prstGeom prst="rect">
            <a:avLst/>
          </a:prstGeom>
          <a:noFill/>
          <a:ln w="9525">
            <a:noFill/>
            <a:miter lim="800000"/>
            <a:headEnd/>
            <a:tailEnd/>
          </a:ln>
        </p:spPr>
      </p:pic>
      <p:sp>
        <p:nvSpPr>
          <p:cNvPr id="14342" name="ZoneTexte 11"/>
          <p:cNvSpPr txBox="1">
            <a:spLocks noChangeArrowheads="1"/>
          </p:cNvSpPr>
          <p:nvPr/>
        </p:nvSpPr>
        <p:spPr bwMode="auto">
          <a:xfrm>
            <a:off x="5181600" y="3124200"/>
            <a:ext cx="3581400" cy="461963"/>
          </a:xfrm>
          <a:prstGeom prst="rect">
            <a:avLst/>
          </a:prstGeom>
          <a:noFill/>
          <a:ln w="9525">
            <a:noFill/>
            <a:miter lim="800000"/>
            <a:headEnd/>
            <a:tailEnd/>
          </a:ln>
        </p:spPr>
        <p:txBody>
          <a:bodyPr>
            <a:spAutoFit/>
          </a:bodyPr>
          <a:lstStyle/>
          <a:p>
            <a:pPr algn="ctr"/>
            <a:r>
              <a:rPr lang="fr-FR" altLang="fr-FR" sz="1200">
                <a:latin typeface="Bell MT" pitchFamily="18" charset="0"/>
              </a:rPr>
              <a:t>Transport du coton par camion à l’usine d’égrainage. L’égrainage est la  séparation des fibres et des graines. </a:t>
            </a:r>
          </a:p>
        </p:txBody>
      </p:sp>
      <p:pic>
        <p:nvPicPr>
          <p:cNvPr id="14343" name="Picture 2" descr="coton_recolte"/>
          <p:cNvPicPr>
            <a:picLocks noChangeAspect="1" noChangeArrowheads="1"/>
          </p:cNvPicPr>
          <p:nvPr/>
        </p:nvPicPr>
        <p:blipFill>
          <a:blip r:embed="rId4" cstate="print"/>
          <a:srcRect/>
          <a:stretch>
            <a:fillRect/>
          </a:stretch>
        </p:blipFill>
        <p:spPr bwMode="auto">
          <a:xfrm>
            <a:off x="1447800" y="457200"/>
            <a:ext cx="2955925" cy="3103563"/>
          </a:xfrm>
          <a:prstGeom prst="rect">
            <a:avLst/>
          </a:prstGeom>
          <a:noFill/>
          <a:ln w="9525">
            <a:noFill/>
            <a:miter lim="800000"/>
            <a:headEnd/>
            <a:tailEnd/>
          </a:ln>
        </p:spPr>
      </p:pic>
      <p:pic>
        <p:nvPicPr>
          <p:cNvPr id="14344" name="Picture 3" descr="la20recolte20du20coton20burkina20faso_1"/>
          <p:cNvPicPr>
            <a:picLocks noChangeAspect="1" noChangeArrowheads="1"/>
          </p:cNvPicPr>
          <p:nvPr/>
        </p:nvPicPr>
        <p:blipFill>
          <a:blip r:embed="rId5" cstate="print"/>
          <a:srcRect/>
          <a:stretch>
            <a:fillRect/>
          </a:stretch>
        </p:blipFill>
        <p:spPr bwMode="auto">
          <a:xfrm>
            <a:off x="5207000" y="457200"/>
            <a:ext cx="3556000" cy="2667000"/>
          </a:xfrm>
          <a:prstGeom prst="rect">
            <a:avLst/>
          </a:prstGeom>
          <a:noFill/>
          <a:ln w="9525">
            <a:noFill/>
            <a:miter lim="800000"/>
            <a:headEnd/>
            <a:tailEnd/>
          </a:ln>
        </p:spPr>
      </p:pic>
      <p:sp>
        <p:nvSpPr>
          <p:cNvPr id="14345" name="ZoneTexte 45"/>
          <p:cNvSpPr txBox="1">
            <a:spLocks noChangeArrowheads="1"/>
          </p:cNvSpPr>
          <p:nvPr/>
        </p:nvSpPr>
        <p:spPr bwMode="auto">
          <a:xfrm>
            <a:off x="8763000" y="6550025"/>
            <a:ext cx="3810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13</a:t>
            </a:r>
          </a:p>
        </p:txBody>
      </p:sp>
      <p:sp>
        <p:nvSpPr>
          <p:cNvPr id="14346" name="ZoneTexte 25"/>
          <p:cNvSpPr txBox="1">
            <a:spLocks noChangeArrowheads="1"/>
          </p:cNvSpPr>
          <p:nvPr/>
        </p:nvSpPr>
        <p:spPr bwMode="auto">
          <a:xfrm>
            <a:off x="2133600" y="79375"/>
            <a:ext cx="5562600" cy="338138"/>
          </a:xfrm>
          <a:prstGeom prst="rect">
            <a:avLst/>
          </a:prstGeom>
          <a:solidFill>
            <a:srgbClr val="FF9865">
              <a:alpha val="54117"/>
            </a:srgbClr>
          </a:solidFill>
          <a:ln w="9525">
            <a:noFill/>
            <a:miter lim="800000"/>
            <a:headEnd/>
            <a:tailEnd/>
          </a:ln>
        </p:spPr>
        <p:txBody>
          <a:bodyPr>
            <a:spAutoFit/>
          </a:bodyPr>
          <a:lstStyle/>
          <a:p>
            <a:pPr algn="ctr"/>
            <a:r>
              <a:rPr lang="fr-FR" altLang="fr-FR" sz="1600">
                <a:latin typeface="Bell MT" pitchFamily="18" charset="0"/>
              </a:rPr>
              <a:t>Le développement de la culture du coton</a:t>
            </a:r>
          </a:p>
        </p:txBody>
      </p:sp>
      <p:sp>
        <p:nvSpPr>
          <p:cNvPr id="12314" name="ZoneTexte 5"/>
          <p:cNvSpPr txBox="1">
            <a:spLocks noChangeArrowheads="1"/>
          </p:cNvSpPr>
          <p:nvPr/>
        </p:nvSpPr>
        <p:spPr bwMode="auto">
          <a:xfrm>
            <a:off x="1439863" y="3821113"/>
            <a:ext cx="7543800" cy="750887"/>
          </a:xfrm>
          <a:prstGeom prst="rect">
            <a:avLst/>
          </a:prstGeom>
          <a:solidFill>
            <a:srgbClr val="FFFF66"/>
          </a:solidFill>
          <a:ln>
            <a:headEnd/>
            <a:tailEnd/>
          </a:ln>
        </p:spPr>
        <p:style>
          <a:lnRef idx="2">
            <a:schemeClr val="accent4"/>
          </a:lnRef>
          <a:fillRef idx="1">
            <a:schemeClr val="lt1"/>
          </a:fillRef>
          <a:effectRef idx="0">
            <a:schemeClr val="accent4"/>
          </a:effectRef>
          <a:fontRef idx="minor">
            <a:schemeClr val="dk1"/>
          </a:fontRef>
        </p:style>
        <p:txBody>
          <a:bodyPr lIns="72000" tIns="36000" rIns="72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100" dirty="0" smtClean="0">
                <a:latin typeface="Bell MT" panose="02020503060305020303" pitchFamily="18" charset="0"/>
              </a:rPr>
              <a:t>   Le Burkina-Faso est l’un des premiers pays producteurs de coton en Afrique avec une récolte d’environ</a:t>
            </a:r>
          </a:p>
          <a:p>
            <a:pPr eaLnBrk="1" hangingPunct="1">
              <a:defRPr/>
            </a:pPr>
            <a:r>
              <a:rPr lang="fr-FR" altLang="fr-FR" sz="1100" dirty="0" smtClean="0">
                <a:latin typeface="Bell MT" panose="02020503060305020303" pitchFamily="18" charset="0"/>
              </a:rPr>
              <a:t> 400 000 tonnes par an. Le kg de coton est payé 20 à 25 centimes d’euro au paysan. Le coton est  égrainé dans des usines au Burkina-Faso. Puis il est exporté en Asie du sud-est pour y être transformé en tissus qui sont vendus en Europe, en Asie et… même au Burkina-Faso. Le revenu des cultivateurs de cotons sont très irréguliers car les prix du coton peuvent beaucoup varier.</a:t>
            </a:r>
          </a:p>
        </p:txBody>
      </p:sp>
      <p:sp>
        <p:nvSpPr>
          <p:cNvPr id="14348" name="ZoneTexte 35">
            <a:hlinkClick r:id="rId6"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4349" name="ZoneTexte 36">
            <a:hlinkClick r:id="rId7"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4350" name="ZoneTexte 39">
            <a:hlinkClick r:id="rId8"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4351" name="ZoneTexte 42">
            <a:hlinkClick r:id="rId9"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4352" name="ZoneTexte 31">
            <a:hlinkClick r:id="rId10"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4353" name="ZoneTexte 40">
            <a:hlinkClick r:id="rId11"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4354" name="ZoneTexte 41">
            <a:hlinkClick r:id="rId12"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4355" name="ZoneTexte 28">
            <a:hlinkClick r:id="rId13"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4356" name="ZoneTexte 29">
            <a:hlinkClick r:id="rId14"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14357" name="ZoneTexte 32">
            <a:hlinkClick r:id="rId15"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4358" name="ZoneTexte 33">
            <a:hlinkClick r:id="rId16"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4359" name="ZoneTexte 34">
            <a:hlinkClick r:id="rId17"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14360" name="ZoneTexte 37">
            <a:hlinkClick r:id="rId18"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4361" name="ZoneTexte 38">
            <a:hlinkClick r:id="rId19"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cours\5éme\projet Kotaoka\Burkina Yvon\safia et pompe pluie\safia et pompe pluie 137.jpg"/>
          <p:cNvPicPr>
            <a:picLocks noChangeAspect="1" noChangeArrowheads="1"/>
          </p:cNvPicPr>
          <p:nvPr/>
        </p:nvPicPr>
        <p:blipFill>
          <a:blip r:embed="rId2" cstate="print"/>
          <a:srcRect/>
          <a:stretch>
            <a:fillRect/>
          </a:stretch>
        </p:blipFill>
        <p:spPr bwMode="auto">
          <a:xfrm>
            <a:off x="1524000" y="152400"/>
            <a:ext cx="3581400" cy="2686050"/>
          </a:xfrm>
          <a:prstGeom prst="rect">
            <a:avLst/>
          </a:prstGeom>
          <a:noFill/>
          <a:ln w="9525">
            <a:noFill/>
            <a:miter lim="800000"/>
            <a:headEnd/>
            <a:tailEnd/>
          </a:ln>
        </p:spPr>
      </p:pic>
      <p:pic>
        <p:nvPicPr>
          <p:cNvPr id="15363" name="Picture 4" descr="concession 226"/>
          <p:cNvPicPr>
            <a:picLocks noChangeAspect="1" noChangeArrowheads="1"/>
          </p:cNvPicPr>
          <p:nvPr/>
        </p:nvPicPr>
        <p:blipFill>
          <a:blip r:embed="rId3" cstate="print"/>
          <a:srcRect/>
          <a:stretch>
            <a:fillRect/>
          </a:stretch>
        </p:blipFill>
        <p:spPr bwMode="auto">
          <a:xfrm>
            <a:off x="1524000" y="2971800"/>
            <a:ext cx="4068763" cy="3130550"/>
          </a:xfrm>
          <a:prstGeom prst="rect">
            <a:avLst/>
          </a:prstGeom>
          <a:noFill/>
          <a:ln w="9525">
            <a:noFill/>
            <a:miter lim="800000"/>
            <a:headEnd/>
            <a:tailEnd/>
          </a:ln>
        </p:spPr>
      </p:pic>
      <p:sp>
        <p:nvSpPr>
          <p:cNvPr id="15364" name="ZoneTexte 18"/>
          <p:cNvSpPr txBox="1">
            <a:spLocks noChangeArrowheads="1"/>
          </p:cNvSpPr>
          <p:nvPr/>
        </p:nvSpPr>
        <p:spPr bwMode="auto">
          <a:xfrm>
            <a:off x="8763000" y="6550025"/>
            <a:ext cx="3810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14</a:t>
            </a:r>
          </a:p>
        </p:txBody>
      </p:sp>
      <p:sp>
        <p:nvSpPr>
          <p:cNvPr id="20" name="ZoneTexte 19"/>
          <p:cNvSpPr txBox="1">
            <a:spLocks noChangeArrowheads="1"/>
          </p:cNvSpPr>
          <p:nvPr/>
        </p:nvSpPr>
        <p:spPr bwMode="auto">
          <a:xfrm>
            <a:off x="5791200" y="228600"/>
            <a:ext cx="2286000" cy="307975"/>
          </a:xfrm>
          <a:prstGeom prst="rect">
            <a:avLst/>
          </a:prstGeom>
          <a:noFill/>
          <a:ln w="9525">
            <a:noFill/>
            <a:miter lim="800000"/>
            <a:headEnd/>
            <a:tailEnd/>
          </a:ln>
        </p:spPr>
        <p:txBody>
          <a:bodyPr>
            <a:spAutoFit/>
          </a:bodyPr>
          <a:lstStyle/>
          <a:p>
            <a:r>
              <a:rPr lang="fr-FR" altLang="fr-FR" sz="1400">
                <a:latin typeface="Bell MT" pitchFamily="18" charset="0"/>
              </a:rPr>
              <a:t>Quelle saison ?</a:t>
            </a:r>
          </a:p>
        </p:txBody>
      </p:sp>
      <p:sp>
        <p:nvSpPr>
          <p:cNvPr id="21" name="ZoneTexte 20"/>
          <p:cNvSpPr txBox="1">
            <a:spLocks noChangeArrowheads="1"/>
          </p:cNvSpPr>
          <p:nvPr/>
        </p:nvSpPr>
        <p:spPr bwMode="auto">
          <a:xfrm>
            <a:off x="5562600" y="2971800"/>
            <a:ext cx="2286000" cy="307975"/>
          </a:xfrm>
          <a:prstGeom prst="rect">
            <a:avLst/>
          </a:prstGeom>
          <a:noFill/>
          <a:ln w="9525">
            <a:noFill/>
            <a:miter lim="800000"/>
            <a:headEnd/>
            <a:tailEnd/>
          </a:ln>
        </p:spPr>
        <p:txBody>
          <a:bodyPr>
            <a:spAutoFit/>
          </a:bodyPr>
          <a:lstStyle/>
          <a:p>
            <a:r>
              <a:rPr lang="fr-FR" altLang="fr-FR" sz="1400">
                <a:latin typeface="Bell MT" pitchFamily="18" charset="0"/>
              </a:rPr>
              <a:t>Quelle saison ?</a:t>
            </a:r>
          </a:p>
        </p:txBody>
      </p:sp>
      <p:sp>
        <p:nvSpPr>
          <p:cNvPr id="15367" name="ZoneTexte 21"/>
          <p:cNvSpPr txBox="1">
            <a:spLocks noChangeArrowheads="1"/>
          </p:cNvSpPr>
          <p:nvPr/>
        </p:nvSpPr>
        <p:spPr bwMode="auto">
          <a:xfrm>
            <a:off x="2286000" y="5257800"/>
            <a:ext cx="533400" cy="381000"/>
          </a:xfrm>
          <a:prstGeom prst="rect">
            <a:avLst/>
          </a:prstGeom>
          <a:noFill/>
          <a:ln w="9525">
            <a:noFill/>
            <a:miter lim="800000"/>
            <a:headEnd/>
            <a:tailEnd/>
          </a:ln>
        </p:spPr>
        <p:txBody>
          <a:bodyPr>
            <a:spAutoFit/>
          </a:bodyPr>
          <a:lstStyle/>
          <a:p>
            <a:r>
              <a:rPr lang="fr-FR" altLang="fr-FR">
                <a:latin typeface="Bell MT" pitchFamily="18" charset="0"/>
              </a:rPr>
              <a:t>1</a:t>
            </a:r>
          </a:p>
        </p:txBody>
      </p:sp>
      <p:sp>
        <p:nvSpPr>
          <p:cNvPr id="23" name="ZoneTexte 22"/>
          <p:cNvSpPr txBox="1">
            <a:spLocks noChangeArrowheads="1"/>
          </p:cNvSpPr>
          <p:nvPr/>
        </p:nvSpPr>
        <p:spPr bwMode="auto">
          <a:xfrm>
            <a:off x="5562600" y="3352800"/>
            <a:ext cx="685800" cy="307975"/>
          </a:xfrm>
          <a:prstGeom prst="rect">
            <a:avLst/>
          </a:prstGeom>
          <a:noFill/>
          <a:ln w="9525">
            <a:noFill/>
            <a:miter lim="800000"/>
            <a:headEnd/>
            <a:tailEnd/>
          </a:ln>
        </p:spPr>
        <p:txBody>
          <a:bodyPr>
            <a:spAutoFit/>
          </a:bodyPr>
          <a:lstStyle/>
          <a:p>
            <a:r>
              <a:rPr lang="fr-FR" altLang="fr-FR" sz="1400">
                <a:latin typeface="Bell MT" pitchFamily="18" charset="0"/>
              </a:rPr>
              <a:t>1 = </a:t>
            </a:r>
          </a:p>
        </p:txBody>
      </p:sp>
      <p:sp>
        <p:nvSpPr>
          <p:cNvPr id="15369" name="ZoneTexte 23"/>
          <p:cNvSpPr txBox="1">
            <a:spLocks noChangeArrowheads="1"/>
          </p:cNvSpPr>
          <p:nvPr/>
        </p:nvSpPr>
        <p:spPr bwMode="auto">
          <a:xfrm>
            <a:off x="3886200" y="4419600"/>
            <a:ext cx="304800" cy="400050"/>
          </a:xfrm>
          <a:prstGeom prst="rect">
            <a:avLst/>
          </a:prstGeom>
          <a:noFill/>
          <a:ln w="9525">
            <a:noFill/>
            <a:miter lim="800000"/>
            <a:headEnd/>
            <a:tailEnd/>
          </a:ln>
        </p:spPr>
        <p:txBody>
          <a:bodyPr>
            <a:spAutoFit/>
          </a:bodyPr>
          <a:lstStyle/>
          <a:p>
            <a:r>
              <a:rPr lang="fr-FR" altLang="fr-FR" sz="2000">
                <a:latin typeface="Bell MT" pitchFamily="18" charset="0"/>
              </a:rPr>
              <a:t>2</a:t>
            </a:r>
          </a:p>
        </p:txBody>
      </p:sp>
      <p:sp>
        <p:nvSpPr>
          <p:cNvPr id="25" name="ZoneTexte 24"/>
          <p:cNvSpPr txBox="1">
            <a:spLocks noChangeArrowheads="1"/>
          </p:cNvSpPr>
          <p:nvPr/>
        </p:nvSpPr>
        <p:spPr bwMode="auto">
          <a:xfrm>
            <a:off x="5562600" y="3810000"/>
            <a:ext cx="609600" cy="307975"/>
          </a:xfrm>
          <a:prstGeom prst="rect">
            <a:avLst/>
          </a:prstGeom>
          <a:noFill/>
          <a:ln w="9525">
            <a:noFill/>
            <a:miter lim="800000"/>
            <a:headEnd/>
            <a:tailEnd/>
          </a:ln>
        </p:spPr>
        <p:txBody>
          <a:bodyPr>
            <a:spAutoFit/>
          </a:bodyPr>
          <a:lstStyle/>
          <a:p>
            <a:r>
              <a:rPr lang="fr-FR" altLang="fr-FR" sz="1400">
                <a:latin typeface="Bell MT" pitchFamily="18" charset="0"/>
              </a:rPr>
              <a:t>2 =</a:t>
            </a:r>
          </a:p>
        </p:txBody>
      </p:sp>
      <p:sp>
        <p:nvSpPr>
          <p:cNvPr id="26" name="ZoneTexte 25"/>
          <p:cNvSpPr txBox="1">
            <a:spLocks noChangeArrowheads="1"/>
          </p:cNvSpPr>
          <p:nvPr/>
        </p:nvSpPr>
        <p:spPr bwMode="auto">
          <a:xfrm>
            <a:off x="5562600" y="4343400"/>
            <a:ext cx="457200" cy="307975"/>
          </a:xfrm>
          <a:prstGeom prst="rect">
            <a:avLst/>
          </a:prstGeom>
          <a:noFill/>
          <a:ln w="9525">
            <a:noFill/>
            <a:miter lim="800000"/>
            <a:headEnd/>
            <a:tailEnd/>
          </a:ln>
        </p:spPr>
        <p:txBody>
          <a:bodyPr>
            <a:spAutoFit/>
          </a:bodyPr>
          <a:lstStyle/>
          <a:p>
            <a:r>
              <a:rPr lang="fr-FR" altLang="fr-FR" sz="1400">
                <a:latin typeface="Bell MT" pitchFamily="18" charset="0"/>
              </a:rPr>
              <a:t>3 =</a:t>
            </a:r>
          </a:p>
        </p:txBody>
      </p:sp>
      <p:sp>
        <p:nvSpPr>
          <p:cNvPr id="15372" name="ZoneTexte 26"/>
          <p:cNvSpPr txBox="1">
            <a:spLocks noChangeArrowheads="1"/>
          </p:cNvSpPr>
          <p:nvPr/>
        </p:nvSpPr>
        <p:spPr bwMode="auto">
          <a:xfrm>
            <a:off x="1447800" y="4343400"/>
            <a:ext cx="304800" cy="369888"/>
          </a:xfrm>
          <a:prstGeom prst="rect">
            <a:avLst/>
          </a:prstGeom>
          <a:noFill/>
          <a:ln w="9525">
            <a:noFill/>
            <a:miter lim="800000"/>
            <a:headEnd/>
            <a:tailEnd/>
          </a:ln>
        </p:spPr>
        <p:txBody>
          <a:bodyPr>
            <a:spAutoFit/>
          </a:bodyPr>
          <a:lstStyle/>
          <a:p>
            <a:r>
              <a:rPr lang="fr-FR" altLang="fr-FR">
                <a:latin typeface="Bell MT" pitchFamily="18" charset="0"/>
              </a:rPr>
              <a:t>3</a:t>
            </a:r>
          </a:p>
        </p:txBody>
      </p:sp>
      <p:cxnSp>
        <p:nvCxnSpPr>
          <p:cNvPr id="29" name="Connecteur droit avec flèche 28"/>
          <p:cNvCxnSpPr/>
          <p:nvPr/>
        </p:nvCxnSpPr>
        <p:spPr>
          <a:xfrm>
            <a:off x="1676400" y="4572000"/>
            <a:ext cx="228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74" name="Picture 20"/>
          <p:cNvPicPr>
            <a:picLocks noChangeAspect="1" noChangeArrowheads="1"/>
          </p:cNvPicPr>
          <p:nvPr/>
        </p:nvPicPr>
        <p:blipFill>
          <a:blip r:embed="rId4" cstate="print"/>
          <a:srcRect/>
          <a:stretch>
            <a:fillRect/>
          </a:stretch>
        </p:blipFill>
        <p:spPr bwMode="auto">
          <a:xfrm>
            <a:off x="7620000" y="990600"/>
            <a:ext cx="1092200" cy="1381125"/>
          </a:xfrm>
          <a:prstGeom prst="rect">
            <a:avLst/>
          </a:prstGeom>
          <a:noFill/>
          <a:ln w="9525">
            <a:noFill/>
            <a:miter lim="800000"/>
            <a:headEnd/>
            <a:tailEnd/>
          </a:ln>
        </p:spPr>
      </p:pic>
      <p:cxnSp>
        <p:nvCxnSpPr>
          <p:cNvPr id="32" name="Connecteur droit avec flèche 31"/>
          <p:cNvCxnSpPr/>
          <p:nvPr/>
        </p:nvCxnSpPr>
        <p:spPr>
          <a:xfrm rot="10800000">
            <a:off x="5410200" y="3810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a:spLocks noChangeArrowheads="1"/>
          </p:cNvSpPr>
          <p:nvPr/>
        </p:nvSpPr>
        <p:spPr bwMode="auto">
          <a:xfrm>
            <a:off x="6019800" y="990600"/>
            <a:ext cx="1524000" cy="523875"/>
          </a:xfrm>
          <a:prstGeom prst="rect">
            <a:avLst/>
          </a:prstGeom>
          <a:noFill/>
          <a:ln w="9525">
            <a:noFill/>
            <a:miter lim="800000"/>
            <a:headEnd/>
            <a:tailEnd/>
          </a:ln>
        </p:spPr>
        <p:txBody>
          <a:bodyPr>
            <a:spAutoFit/>
          </a:bodyPr>
          <a:lstStyle/>
          <a:p>
            <a:r>
              <a:rPr lang="fr-FR" altLang="fr-FR" sz="1400">
                <a:latin typeface="Bell MT" pitchFamily="18" charset="0"/>
              </a:rPr>
              <a:t>Nom de cette culture ?</a:t>
            </a:r>
          </a:p>
        </p:txBody>
      </p:sp>
      <p:cxnSp>
        <p:nvCxnSpPr>
          <p:cNvPr id="35" name="Connecteur droit avec flèche 34"/>
          <p:cNvCxnSpPr/>
          <p:nvPr/>
        </p:nvCxnSpPr>
        <p:spPr>
          <a:xfrm>
            <a:off x="6934200" y="1371600"/>
            <a:ext cx="533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a:spLocks noChangeArrowheads="1"/>
          </p:cNvSpPr>
          <p:nvPr/>
        </p:nvSpPr>
        <p:spPr bwMode="auto">
          <a:xfrm>
            <a:off x="6019800" y="1600200"/>
            <a:ext cx="1447800" cy="738188"/>
          </a:xfrm>
          <a:prstGeom prst="rect">
            <a:avLst/>
          </a:prstGeom>
          <a:noFill/>
          <a:ln w="9525">
            <a:noFill/>
            <a:miter lim="800000"/>
            <a:headEnd/>
            <a:tailEnd/>
          </a:ln>
        </p:spPr>
        <p:txBody>
          <a:bodyPr>
            <a:spAutoFit/>
          </a:bodyPr>
          <a:lstStyle/>
          <a:p>
            <a:r>
              <a:rPr lang="fr-FR" altLang="fr-FR" sz="1400">
                <a:latin typeface="Bell MT" pitchFamily="18" charset="0"/>
              </a:rPr>
              <a:t>Culture commerciale ou vivrière ?</a:t>
            </a:r>
          </a:p>
        </p:txBody>
      </p:sp>
      <p:sp>
        <p:nvSpPr>
          <p:cNvPr id="38" name="ZoneTexte 37"/>
          <p:cNvSpPr txBox="1">
            <a:spLocks noChangeArrowheads="1"/>
          </p:cNvSpPr>
          <p:nvPr/>
        </p:nvSpPr>
        <p:spPr bwMode="auto">
          <a:xfrm>
            <a:off x="7239000" y="152400"/>
            <a:ext cx="1447800" cy="646113"/>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Saison des pluies</a:t>
            </a:r>
          </a:p>
        </p:txBody>
      </p:sp>
      <p:sp>
        <p:nvSpPr>
          <p:cNvPr id="39" name="ZoneTexte 38"/>
          <p:cNvSpPr txBox="1">
            <a:spLocks noChangeArrowheads="1"/>
          </p:cNvSpPr>
          <p:nvPr/>
        </p:nvSpPr>
        <p:spPr bwMode="auto">
          <a:xfrm>
            <a:off x="6019800" y="3276600"/>
            <a:ext cx="1066800" cy="369888"/>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piste</a:t>
            </a:r>
          </a:p>
        </p:txBody>
      </p:sp>
      <p:sp>
        <p:nvSpPr>
          <p:cNvPr id="40" name="ZoneTexte 39"/>
          <p:cNvSpPr txBox="1">
            <a:spLocks noChangeArrowheads="1"/>
          </p:cNvSpPr>
          <p:nvPr/>
        </p:nvSpPr>
        <p:spPr bwMode="auto">
          <a:xfrm>
            <a:off x="6019800" y="3810000"/>
            <a:ext cx="2819400" cy="369888"/>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Case d’une concession</a:t>
            </a:r>
          </a:p>
        </p:txBody>
      </p:sp>
      <p:sp>
        <p:nvSpPr>
          <p:cNvPr id="41" name="ZoneTexte 40"/>
          <p:cNvSpPr txBox="1">
            <a:spLocks noChangeArrowheads="1"/>
          </p:cNvSpPr>
          <p:nvPr/>
        </p:nvSpPr>
        <p:spPr bwMode="auto">
          <a:xfrm>
            <a:off x="6019800" y="4267200"/>
            <a:ext cx="2590800" cy="369888"/>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Grenier à mil</a:t>
            </a:r>
          </a:p>
        </p:txBody>
      </p:sp>
      <p:sp>
        <p:nvSpPr>
          <p:cNvPr id="42" name="ZoneTexte 41"/>
          <p:cNvSpPr txBox="1">
            <a:spLocks noChangeArrowheads="1"/>
          </p:cNvSpPr>
          <p:nvPr/>
        </p:nvSpPr>
        <p:spPr bwMode="auto">
          <a:xfrm>
            <a:off x="7010400" y="2895600"/>
            <a:ext cx="1752600" cy="369888"/>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Saison sèche</a:t>
            </a:r>
          </a:p>
        </p:txBody>
      </p:sp>
      <p:sp>
        <p:nvSpPr>
          <p:cNvPr id="43" name="ZoneTexte 42"/>
          <p:cNvSpPr txBox="1">
            <a:spLocks noChangeArrowheads="1"/>
          </p:cNvSpPr>
          <p:nvPr/>
        </p:nvSpPr>
        <p:spPr bwMode="auto">
          <a:xfrm>
            <a:off x="6096000" y="1371600"/>
            <a:ext cx="609600" cy="381000"/>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mil</a:t>
            </a:r>
          </a:p>
        </p:txBody>
      </p:sp>
      <p:sp>
        <p:nvSpPr>
          <p:cNvPr id="44" name="ZoneTexte 43"/>
          <p:cNvSpPr txBox="1">
            <a:spLocks noChangeArrowheads="1"/>
          </p:cNvSpPr>
          <p:nvPr/>
        </p:nvSpPr>
        <p:spPr bwMode="auto">
          <a:xfrm>
            <a:off x="6019800" y="2209800"/>
            <a:ext cx="990600" cy="369888"/>
          </a:xfrm>
          <a:prstGeom prst="rect">
            <a:avLst/>
          </a:prstGeom>
          <a:noFill/>
          <a:ln w="9525">
            <a:noFill/>
            <a:miter lim="800000"/>
            <a:headEnd/>
            <a:tailEnd/>
          </a:ln>
        </p:spPr>
        <p:txBody>
          <a:bodyPr>
            <a:spAutoFit/>
          </a:bodyPr>
          <a:lstStyle/>
          <a:p>
            <a:r>
              <a:rPr lang="fr-FR" altLang="fr-FR">
                <a:solidFill>
                  <a:srgbClr val="FF0000"/>
                </a:solidFill>
                <a:latin typeface="Bell MT" pitchFamily="18" charset="0"/>
              </a:rPr>
              <a:t>vivrière</a:t>
            </a:r>
          </a:p>
        </p:txBody>
      </p:sp>
      <p:sp>
        <p:nvSpPr>
          <p:cNvPr id="15386" name="ZoneTexte 14"/>
          <p:cNvSpPr txBox="1">
            <a:spLocks noChangeArrowheads="1"/>
          </p:cNvSpPr>
          <p:nvPr/>
        </p:nvSpPr>
        <p:spPr bwMode="auto">
          <a:xfrm>
            <a:off x="1447800" y="6273800"/>
            <a:ext cx="7162800" cy="584200"/>
          </a:xfrm>
          <a:prstGeom prst="rect">
            <a:avLst/>
          </a:prstGeom>
          <a:noFill/>
          <a:ln w="9525">
            <a:noFill/>
            <a:miter lim="800000"/>
            <a:headEnd/>
            <a:tailEnd/>
          </a:ln>
        </p:spPr>
        <p:txBody>
          <a:bodyPr>
            <a:spAutoFit/>
          </a:bodyPr>
          <a:lstStyle/>
          <a:p>
            <a:r>
              <a:rPr lang="fr-FR" altLang="fr-FR" sz="1600" b="1">
                <a:latin typeface="Bell MT" pitchFamily="18" charset="0"/>
              </a:rPr>
              <a:t>En cliquant sur les questions, les bonnes réponses s’affichent mais essayez de les trouver avant de cliquer !</a:t>
            </a:r>
          </a:p>
        </p:txBody>
      </p:sp>
      <p:sp>
        <p:nvSpPr>
          <p:cNvPr id="15387" name="ZoneTexte 35">
            <a:hlinkClick r:id="rId5"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5388" name="ZoneTexte 36">
            <a:hlinkClick r:id="rId6"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5389" name="ZoneTexte 39">
            <a:hlinkClick r:id="rId7"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5390" name="ZoneTexte 42">
            <a:hlinkClick r:id="rId8"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5391" name="ZoneTexte 31">
            <a:hlinkClick r:id="rId9"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5392" name="ZoneTexte 40">
            <a:hlinkClick r:id="rId10"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5393" name="ZoneTexte 41">
            <a:hlinkClick r:id="rId11"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5394" name="ZoneTexte 28">
            <a:hlinkClick r:id="rId12"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5395" name="ZoneTexte 29">
            <a:hlinkClick r:id="rId13"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15396" name="ZoneTexte 32">
            <a:hlinkClick r:id="rId14"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5397" name="ZoneTexte 33">
            <a:hlinkClick r:id="rId15"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5398" name="ZoneTexte 34">
            <a:hlinkClick r:id="rId16"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15399" name="ZoneTexte 37">
            <a:hlinkClick r:id="rId17"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5400" name="ZoneTexte 38">
            <a:hlinkClick r:id="rId18"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trips(downLeft)">
                                      <p:cBhvr>
                                        <p:cTn id="13" dur="500"/>
                                        <p:tgtEl>
                                          <p:spTgt spid="42"/>
                                        </p:tgtEl>
                                      </p:cBhvr>
                                    </p:animEffec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500"/>
                                        <p:tgtEl>
                                          <p:spTgt spid="43"/>
                                        </p:tgtEl>
                                      </p:cBhvr>
                                    </p:animEffec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trips(downLeft)">
                                      <p:cBhvr>
                                        <p:cTn id="25" dur="500"/>
                                        <p:tgtEl>
                                          <p:spTgt spid="44"/>
                                        </p:tgtEl>
                                      </p:cBhvr>
                                    </p:animEffec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downLeft)">
                                      <p:cBhvr>
                                        <p:cTn id="31" dur="500"/>
                                        <p:tgtEl>
                                          <p:spTgt spid="39"/>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trips(downLeft)">
                                      <p:cBhvr>
                                        <p:cTn id="37" dur="500"/>
                                        <p:tgtEl>
                                          <p:spTgt spid="40"/>
                                        </p:tgtEl>
                                      </p:cBhvr>
                                    </p:animEffec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strips(downLeft)">
                                      <p:cBhvr>
                                        <p:cTn id="43" dur="500"/>
                                        <p:tgtEl>
                                          <p:spTgt spid="41"/>
                                        </p:tgtEl>
                                      </p:cBhvr>
                                    </p:animEffect>
                                  </p:childTnLst>
                                </p:cTn>
                              </p:par>
                            </p:childTnLst>
                          </p:cTn>
                        </p:par>
                      </p:childTnLst>
                    </p:cTn>
                  </p:par>
                </p:childTnLst>
              </p:cTn>
              <p:nextCondLst>
                <p:cond evt="onClick" delay="0">
                  <p:tgtEl>
                    <p:spTgt spid="26"/>
                  </p:tgtEl>
                </p:cond>
              </p:nextCondLst>
            </p:seq>
          </p:childTnLst>
        </p:cTn>
      </p:par>
    </p:tnLst>
    <p:bldLst>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5éme\projet Kotaoka\cartes et données\Afrique politique nom états.jpg"/>
          <p:cNvPicPr>
            <a:picLocks noChangeAspect="1" noChangeArrowheads="1"/>
          </p:cNvPicPr>
          <p:nvPr/>
        </p:nvPicPr>
        <p:blipFill>
          <a:blip r:embed="rId2" cstate="print"/>
          <a:srcRect t="2003" r="1382"/>
          <a:stretch>
            <a:fillRect/>
          </a:stretch>
        </p:blipFill>
        <p:spPr bwMode="auto">
          <a:xfrm>
            <a:off x="5026025" y="381000"/>
            <a:ext cx="3813175" cy="372903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2112" t="3557" r="1988"/>
          <a:stretch>
            <a:fillRect/>
          </a:stretch>
        </p:blipFill>
        <p:spPr bwMode="auto">
          <a:xfrm>
            <a:off x="1524000" y="1771650"/>
            <a:ext cx="3243263" cy="2571750"/>
          </a:xfrm>
          <a:prstGeom prst="rect">
            <a:avLst/>
          </a:prstGeom>
          <a:noFill/>
          <a:ln w="9525">
            <a:noFill/>
            <a:miter lim="800000"/>
            <a:headEnd/>
            <a:tailEnd/>
          </a:ln>
        </p:spPr>
      </p:pic>
      <p:sp>
        <p:nvSpPr>
          <p:cNvPr id="4" name="Ellipse 3"/>
          <p:cNvSpPr/>
          <p:nvPr/>
        </p:nvSpPr>
        <p:spPr>
          <a:xfrm>
            <a:off x="2590800" y="29718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5978525" y="1574800"/>
            <a:ext cx="388938" cy="238125"/>
          </a:xfrm>
          <a:custGeom>
            <a:avLst/>
            <a:gdLst>
              <a:gd name="connsiteX0" fmla="*/ 283093 w 380142"/>
              <a:gd name="connsiteY0" fmla="*/ 196532 h 229189"/>
              <a:gd name="connsiteX1" fmla="*/ 370179 w 380142"/>
              <a:gd name="connsiteY1" fmla="*/ 185646 h 229189"/>
              <a:gd name="connsiteX2" fmla="*/ 359293 w 380142"/>
              <a:gd name="connsiteY2" fmla="*/ 152989 h 229189"/>
              <a:gd name="connsiteX3" fmla="*/ 326636 w 380142"/>
              <a:gd name="connsiteY3" fmla="*/ 131218 h 229189"/>
              <a:gd name="connsiteX4" fmla="*/ 304865 w 380142"/>
              <a:gd name="connsiteY4" fmla="*/ 109446 h 229189"/>
              <a:gd name="connsiteX5" fmla="*/ 250436 w 380142"/>
              <a:gd name="connsiteY5" fmla="*/ 22361 h 229189"/>
              <a:gd name="connsiteX6" fmla="*/ 228665 w 380142"/>
              <a:gd name="connsiteY6" fmla="*/ 589 h 229189"/>
              <a:gd name="connsiteX7" fmla="*/ 152465 w 380142"/>
              <a:gd name="connsiteY7" fmla="*/ 11475 h 229189"/>
              <a:gd name="connsiteX8" fmla="*/ 141579 w 380142"/>
              <a:gd name="connsiteY8" fmla="*/ 44132 h 229189"/>
              <a:gd name="connsiteX9" fmla="*/ 76265 w 380142"/>
              <a:gd name="connsiteY9" fmla="*/ 65904 h 229189"/>
              <a:gd name="connsiteX10" fmla="*/ 54493 w 380142"/>
              <a:gd name="connsiteY10" fmla="*/ 87675 h 229189"/>
              <a:gd name="connsiteX11" fmla="*/ 43608 w 380142"/>
              <a:gd name="connsiteY11" fmla="*/ 142104 h 229189"/>
              <a:gd name="connsiteX12" fmla="*/ 65 w 380142"/>
              <a:gd name="connsiteY12" fmla="*/ 152989 h 229189"/>
              <a:gd name="connsiteX13" fmla="*/ 10951 w 380142"/>
              <a:gd name="connsiteY13" fmla="*/ 218304 h 229189"/>
              <a:gd name="connsiteX14" fmla="*/ 43608 w 380142"/>
              <a:gd name="connsiteY14" fmla="*/ 229189 h 229189"/>
              <a:gd name="connsiteX15" fmla="*/ 119808 w 380142"/>
              <a:gd name="connsiteY15" fmla="*/ 218304 h 229189"/>
              <a:gd name="connsiteX16" fmla="*/ 130693 w 380142"/>
              <a:gd name="connsiteY16" fmla="*/ 185646 h 229189"/>
              <a:gd name="connsiteX17" fmla="*/ 261322 w 380142"/>
              <a:gd name="connsiteY17" fmla="*/ 174761 h 229189"/>
              <a:gd name="connsiteX18" fmla="*/ 348408 w 380142"/>
              <a:gd name="connsiteY18" fmla="*/ 185646 h 229189"/>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41514 w 373624"/>
              <a:gd name="connsiteY8" fmla="*/ 43543 h 228600"/>
              <a:gd name="connsiteX9" fmla="*/ 76200 w 373624"/>
              <a:gd name="connsiteY9" fmla="*/ 65315 h 228600"/>
              <a:gd name="connsiteX10" fmla="*/ 54428 w 373624"/>
              <a:gd name="connsiteY10" fmla="*/ 87086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41514 w 373624"/>
              <a:gd name="connsiteY8" fmla="*/ 43543 h 228600"/>
              <a:gd name="connsiteX9" fmla="*/ 76200 w 373624"/>
              <a:gd name="connsiteY9" fmla="*/ 65315 h 228600"/>
              <a:gd name="connsiteX10" fmla="*/ 54428 w 373624"/>
              <a:gd name="connsiteY10" fmla="*/ 77470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15994 w 373624"/>
              <a:gd name="connsiteY8" fmla="*/ 53160 h 228600"/>
              <a:gd name="connsiteX9" fmla="*/ 76200 w 373624"/>
              <a:gd name="connsiteY9" fmla="*/ 65315 h 228600"/>
              <a:gd name="connsiteX10" fmla="*/ 54428 w 373624"/>
              <a:gd name="connsiteY10" fmla="*/ 77470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115268 h 235011"/>
              <a:gd name="connsiteX5" fmla="*/ 250371 w 373624"/>
              <a:gd name="connsiteY5" fmla="*/ 28183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115268 h 235011"/>
              <a:gd name="connsiteX5" fmla="*/ 291842 w 373624"/>
              <a:gd name="connsiteY5" fmla="*/ 12156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89625 h 235011"/>
              <a:gd name="connsiteX5" fmla="*/ 291842 w 373624"/>
              <a:gd name="connsiteY5" fmla="*/ 12156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407"/>
              <a:gd name="connsiteY0" fmla="*/ 202354 h 235011"/>
              <a:gd name="connsiteX1" fmla="*/ 370114 w 373407"/>
              <a:gd name="connsiteY1" fmla="*/ 191468 h 235011"/>
              <a:gd name="connsiteX2" fmla="*/ 359228 w 373407"/>
              <a:gd name="connsiteY2" fmla="*/ 158811 h 235011"/>
              <a:gd name="connsiteX3" fmla="*/ 336779 w 373407"/>
              <a:gd name="connsiteY3" fmla="*/ 92291 h 235011"/>
              <a:gd name="connsiteX4" fmla="*/ 326571 w 373407"/>
              <a:gd name="connsiteY4" fmla="*/ 137040 h 235011"/>
              <a:gd name="connsiteX5" fmla="*/ 304800 w 373407"/>
              <a:gd name="connsiteY5" fmla="*/ 89625 h 235011"/>
              <a:gd name="connsiteX6" fmla="*/ 291842 w 373407"/>
              <a:gd name="connsiteY6" fmla="*/ 12156 h 235011"/>
              <a:gd name="connsiteX7" fmla="*/ 247741 w 373407"/>
              <a:gd name="connsiteY7" fmla="*/ 0 h 235011"/>
              <a:gd name="connsiteX8" fmla="*/ 152400 w 373407"/>
              <a:gd name="connsiteY8" fmla="*/ 17297 h 235011"/>
              <a:gd name="connsiteX9" fmla="*/ 115994 w 373407"/>
              <a:gd name="connsiteY9" fmla="*/ 59571 h 235011"/>
              <a:gd name="connsiteX10" fmla="*/ 76200 w 373407"/>
              <a:gd name="connsiteY10" fmla="*/ 71726 h 235011"/>
              <a:gd name="connsiteX11" fmla="*/ 54428 w 373407"/>
              <a:gd name="connsiteY11" fmla="*/ 83881 h 235011"/>
              <a:gd name="connsiteX12" fmla="*/ 46732 w 373407"/>
              <a:gd name="connsiteY12" fmla="*/ 131898 h 235011"/>
              <a:gd name="connsiteX13" fmla="*/ 0 w 373407"/>
              <a:gd name="connsiteY13" fmla="*/ 158811 h 235011"/>
              <a:gd name="connsiteX14" fmla="*/ 10886 w 373407"/>
              <a:gd name="connsiteY14" fmla="*/ 224126 h 235011"/>
              <a:gd name="connsiteX15" fmla="*/ 43543 w 373407"/>
              <a:gd name="connsiteY15" fmla="*/ 235011 h 235011"/>
              <a:gd name="connsiteX16" fmla="*/ 119743 w 373407"/>
              <a:gd name="connsiteY16" fmla="*/ 224126 h 235011"/>
              <a:gd name="connsiteX17" fmla="*/ 130628 w 373407"/>
              <a:gd name="connsiteY17" fmla="*/ 191468 h 235011"/>
              <a:gd name="connsiteX18" fmla="*/ 261257 w 373407"/>
              <a:gd name="connsiteY18" fmla="*/ 180583 h 235011"/>
              <a:gd name="connsiteX19" fmla="*/ 348343 w 373407"/>
              <a:gd name="connsiteY19" fmla="*/ 191468 h 235011"/>
              <a:gd name="connsiteX0" fmla="*/ 283028 w 373407"/>
              <a:gd name="connsiteY0" fmla="*/ 202354 h 235011"/>
              <a:gd name="connsiteX1" fmla="*/ 370114 w 373407"/>
              <a:gd name="connsiteY1" fmla="*/ 191468 h 235011"/>
              <a:gd name="connsiteX2" fmla="*/ 359228 w 373407"/>
              <a:gd name="connsiteY2" fmla="*/ 158811 h 235011"/>
              <a:gd name="connsiteX3" fmla="*/ 336779 w 373407"/>
              <a:gd name="connsiteY3" fmla="*/ 92291 h 235011"/>
              <a:gd name="connsiteX4" fmla="*/ 323380 w 373407"/>
              <a:gd name="connsiteY4" fmla="*/ 101780 h 235011"/>
              <a:gd name="connsiteX5" fmla="*/ 304800 w 373407"/>
              <a:gd name="connsiteY5" fmla="*/ 89625 h 235011"/>
              <a:gd name="connsiteX6" fmla="*/ 291842 w 373407"/>
              <a:gd name="connsiteY6" fmla="*/ 12156 h 235011"/>
              <a:gd name="connsiteX7" fmla="*/ 247741 w 373407"/>
              <a:gd name="connsiteY7" fmla="*/ 0 h 235011"/>
              <a:gd name="connsiteX8" fmla="*/ 152400 w 373407"/>
              <a:gd name="connsiteY8" fmla="*/ 17297 h 235011"/>
              <a:gd name="connsiteX9" fmla="*/ 115994 w 373407"/>
              <a:gd name="connsiteY9" fmla="*/ 59571 h 235011"/>
              <a:gd name="connsiteX10" fmla="*/ 76200 w 373407"/>
              <a:gd name="connsiteY10" fmla="*/ 71726 h 235011"/>
              <a:gd name="connsiteX11" fmla="*/ 54428 w 373407"/>
              <a:gd name="connsiteY11" fmla="*/ 83881 h 235011"/>
              <a:gd name="connsiteX12" fmla="*/ 46732 w 373407"/>
              <a:gd name="connsiteY12" fmla="*/ 131898 h 235011"/>
              <a:gd name="connsiteX13" fmla="*/ 0 w 373407"/>
              <a:gd name="connsiteY13" fmla="*/ 158811 h 235011"/>
              <a:gd name="connsiteX14" fmla="*/ 10886 w 373407"/>
              <a:gd name="connsiteY14" fmla="*/ 224126 h 235011"/>
              <a:gd name="connsiteX15" fmla="*/ 43543 w 373407"/>
              <a:gd name="connsiteY15" fmla="*/ 235011 h 235011"/>
              <a:gd name="connsiteX16" fmla="*/ 119743 w 373407"/>
              <a:gd name="connsiteY16" fmla="*/ 224126 h 235011"/>
              <a:gd name="connsiteX17" fmla="*/ 130628 w 373407"/>
              <a:gd name="connsiteY17" fmla="*/ 191468 h 235011"/>
              <a:gd name="connsiteX18" fmla="*/ 261257 w 373407"/>
              <a:gd name="connsiteY18" fmla="*/ 180583 h 235011"/>
              <a:gd name="connsiteX19" fmla="*/ 348343 w 373407"/>
              <a:gd name="connsiteY19" fmla="*/ 191468 h 235011"/>
              <a:gd name="connsiteX0" fmla="*/ 283028 w 380489"/>
              <a:gd name="connsiteY0" fmla="*/ 202354 h 235011"/>
              <a:gd name="connsiteX1" fmla="*/ 370114 w 380489"/>
              <a:gd name="connsiteY1" fmla="*/ 191468 h 235011"/>
              <a:gd name="connsiteX2" fmla="*/ 375178 w 380489"/>
              <a:gd name="connsiteY2" fmla="*/ 149196 h 235011"/>
              <a:gd name="connsiteX3" fmla="*/ 336779 w 380489"/>
              <a:gd name="connsiteY3" fmla="*/ 92291 h 235011"/>
              <a:gd name="connsiteX4" fmla="*/ 323380 w 380489"/>
              <a:gd name="connsiteY4" fmla="*/ 101780 h 235011"/>
              <a:gd name="connsiteX5" fmla="*/ 304800 w 380489"/>
              <a:gd name="connsiteY5" fmla="*/ 89625 h 235011"/>
              <a:gd name="connsiteX6" fmla="*/ 291842 w 380489"/>
              <a:gd name="connsiteY6" fmla="*/ 12156 h 235011"/>
              <a:gd name="connsiteX7" fmla="*/ 247741 w 380489"/>
              <a:gd name="connsiteY7" fmla="*/ 0 h 235011"/>
              <a:gd name="connsiteX8" fmla="*/ 152400 w 380489"/>
              <a:gd name="connsiteY8" fmla="*/ 17297 h 235011"/>
              <a:gd name="connsiteX9" fmla="*/ 115994 w 380489"/>
              <a:gd name="connsiteY9" fmla="*/ 59571 h 235011"/>
              <a:gd name="connsiteX10" fmla="*/ 76200 w 380489"/>
              <a:gd name="connsiteY10" fmla="*/ 71726 h 235011"/>
              <a:gd name="connsiteX11" fmla="*/ 54428 w 380489"/>
              <a:gd name="connsiteY11" fmla="*/ 83881 h 235011"/>
              <a:gd name="connsiteX12" fmla="*/ 46732 w 380489"/>
              <a:gd name="connsiteY12" fmla="*/ 131898 h 235011"/>
              <a:gd name="connsiteX13" fmla="*/ 0 w 380489"/>
              <a:gd name="connsiteY13" fmla="*/ 158811 h 235011"/>
              <a:gd name="connsiteX14" fmla="*/ 10886 w 380489"/>
              <a:gd name="connsiteY14" fmla="*/ 224126 h 235011"/>
              <a:gd name="connsiteX15" fmla="*/ 43543 w 380489"/>
              <a:gd name="connsiteY15" fmla="*/ 235011 h 235011"/>
              <a:gd name="connsiteX16" fmla="*/ 119743 w 380489"/>
              <a:gd name="connsiteY16" fmla="*/ 224126 h 235011"/>
              <a:gd name="connsiteX17" fmla="*/ 130628 w 380489"/>
              <a:gd name="connsiteY17" fmla="*/ 191468 h 235011"/>
              <a:gd name="connsiteX18" fmla="*/ 261257 w 380489"/>
              <a:gd name="connsiteY18" fmla="*/ 180583 h 235011"/>
              <a:gd name="connsiteX19" fmla="*/ 348343 w 380489"/>
              <a:gd name="connsiteY19" fmla="*/ 191468 h 235011"/>
              <a:gd name="connsiteX0" fmla="*/ 283028 w 380289"/>
              <a:gd name="connsiteY0" fmla="*/ 202354 h 235011"/>
              <a:gd name="connsiteX1" fmla="*/ 370114 w 380289"/>
              <a:gd name="connsiteY1" fmla="*/ 191468 h 235011"/>
              <a:gd name="connsiteX2" fmla="*/ 375178 w 380289"/>
              <a:gd name="connsiteY2" fmla="*/ 149196 h 235011"/>
              <a:gd name="connsiteX3" fmla="*/ 339968 w 380289"/>
              <a:gd name="connsiteY3" fmla="*/ 121140 h 235011"/>
              <a:gd name="connsiteX4" fmla="*/ 336779 w 380289"/>
              <a:gd name="connsiteY4" fmla="*/ 92291 h 235011"/>
              <a:gd name="connsiteX5" fmla="*/ 323380 w 380289"/>
              <a:gd name="connsiteY5" fmla="*/ 101780 h 235011"/>
              <a:gd name="connsiteX6" fmla="*/ 304800 w 380289"/>
              <a:gd name="connsiteY6" fmla="*/ 89625 h 235011"/>
              <a:gd name="connsiteX7" fmla="*/ 291842 w 380289"/>
              <a:gd name="connsiteY7" fmla="*/ 12156 h 235011"/>
              <a:gd name="connsiteX8" fmla="*/ 247741 w 380289"/>
              <a:gd name="connsiteY8" fmla="*/ 0 h 235011"/>
              <a:gd name="connsiteX9" fmla="*/ 152400 w 380289"/>
              <a:gd name="connsiteY9" fmla="*/ 17297 h 235011"/>
              <a:gd name="connsiteX10" fmla="*/ 115994 w 380289"/>
              <a:gd name="connsiteY10" fmla="*/ 59571 h 235011"/>
              <a:gd name="connsiteX11" fmla="*/ 76200 w 380289"/>
              <a:gd name="connsiteY11" fmla="*/ 71726 h 235011"/>
              <a:gd name="connsiteX12" fmla="*/ 54428 w 380289"/>
              <a:gd name="connsiteY12" fmla="*/ 83881 h 235011"/>
              <a:gd name="connsiteX13" fmla="*/ 46732 w 380289"/>
              <a:gd name="connsiteY13" fmla="*/ 131898 h 235011"/>
              <a:gd name="connsiteX14" fmla="*/ 0 w 380289"/>
              <a:gd name="connsiteY14" fmla="*/ 158811 h 235011"/>
              <a:gd name="connsiteX15" fmla="*/ 10886 w 380289"/>
              <a:gd name="connsiteY15" fmla="*/ 224126 h 235011"/>
              <a:gd name="connsiteX16" fmla="*/ 43543 w 380289"/>
              <a:gd name="connsiteY16" fmla="*/ 235011 h 235011"/>
              <a:gd name="connsiteX17" fmla="*/ 119743 w 380289"/>
              <a:gd name="connsiteY17" fmla="*/ 224126 h 235011"/>
              <a:gd name="connsiteX18" fmla="*/ 130628 w 380289"/>
              <a:gd name="connsiteY18" fmla="*/ 191468 h 235011"/>
              <a:gd name="connsiteX19" fmla="*/ 261257 w 380289"/>
              <a:gd name="connsiteY19" fmla="*/ 180583 h 235011"/>
              <a:gd name="connsiteX20" fmla="*/ 348343 w 380289"/>
              <a:gd name="connsiteY20" fmla="*/ 191468 h 235011"/>
              <a:gd name="connsiteX0" fmla="*/ 283028 w 378658"/>
              <a:gd name="connsiteY0" fmla="*/ 202354 h 235011"/>
              <a:gd name="connsiteX1" fmla="*/ 370114 w 378658"/>
              <a:gd name="connsiteY1" fmla="*/ 191468 h 235011"/>
              <a:gd name="connsiteX2" fmla="*/ 371988 w 378658"/>
              <a:gd name="connsiteY2" fmla="*/ 136374 h 235011"/>
              <a:gd name="connsiteX3" fmla="*/ 339968 w 378658"/>
              <a:gd name="connsiteY3" fmla="*/ 121140 h 235011"/>
              <a:gd name="connsiteX4" fmla="*/ 336779 w 378658"/>
              <a:gd name="connsiteY4" fmla="*/ 92291 h 235011"/>
              <a:gd name="connsiteX5" fmla="*/ 323380 w 378658"/>
              <a:gd name="connsiteY5" fmla="*/ 101780 h 235011"/>
              <a:gd name="connsiteX6" fmla="*/ 304800 w 378658"/>
              <a:gd name="connsiteY6" fmla="*/ 89625 h 235011"/>
              <a:gd name="connsiteX7" fmla="*/ 291842 w 378658"/>
              <a:gd name="connsiteY7" fmla="*/ 12156 h 235011"/>
              <a:gd name="connsiteX8" fmla="*/ 247741 w 378658"/>
              <a:gd name="connsiteY8" fmla="*/ 0 h 235011"/>
              <a:gd name="connsiteX9" fmla="*/ 152400 w 378658"/>
              <a:gd name="connsiteY9" fmla="*/ 17297 h 235011"/>
              <a:gd name="connsiteX10" fmla="*/ 115994 w 378658"/>
              <a:gd name="connsiteY10" fmla="*/ 59571 h 235011"/>
              <a:gd name="connsiteX11" fmla="*/ 76200 w 378658"/>
              <a:gd name="connsiteY11" fmla="*/ 71726 h 235011"/>
              <a:gd name="connsiteX12" fmla="*/ 54428 w 378658"/>
              <a:gd name="connsiteY12" fmla="*/ 83881 h 235011"/>
              <a:gd name="connsiteX13" fmla="*/ 46732 w 378658"/>
              <a:gd name="connsiteY13" fmla="*/ 131898 h 235011"/>
              <a:gd name="connsiteX14" fmla="*/ 0 w 378658"/>
              <a:gd name="connsiteY14" fmla="*/ 158811 h 235011"/>
              <a:gd name="connsiteX15" fmla="*/ 10886 w 378658"/>
              <a:gd name="connsiteY15" fmla="*/ 224126 h 235011"/>
              <a:gd name="connsiteX16" fmla="*/ 43543 w 378658"/>
              <a:gd name="connsiteY16" fmla="*/ 235011 h 235011"/>
              <a:gd name="connsiteX17" fmla="*/ 119743 w 378658"/>
              <a:gd name="connsiteY17" fmla="*/ 224126 h 235011"/>
              <a:gd name="connsiteX18" fmla="*/ 130628 w 378658"/>
              <a:gd name="connsiteY18" fmla="*/ 191468 h 235011"/>
              <a:gd name="connsiteX19" fmla="*/ 261257 w 378658"/>
              <a:gd name="connsiteY19" fmla="*/ 180583 h 235011"/>
              <a:gd name="connsiteX20" fmla="*/ 348343 w 378658"/>
              <a:gd name="connsiteY20" fmla="*/ 191468 h 235011"/>
              <a:gd name="connsiteX0" fmla="*/ 283028 w 380869"/>
              <a:gd name="connsiteY0" fmla="*/ 202354 h 235011"/>
              <a:gd name="connsiteX1" fmla="*/ 373305 w 380869"/>
              <a:gd name="connsiteY1" fmla="*/ 175441 h 235011"/>
              <a:gd name="connsiteX2" fmla="*/ 371988 w 380869"/>
              <a:gd name="connsiteY2" fmla="*/ 136374 h 235011"/>
              <a:gd name="connsiteX3" fmla="*/ 339968 w 380869"/>
              <a:gd name="connsiteY3" fmla="*/ 121140 h 235011"/>
              <a:gd name="connsiteX4" fmla="*/ 336779 w 380869"/>
              <a:gd name="connsiteY4" fmla="*/ 92291 h 235011"/>
              <a:gd name="connsiteX5" fmla="*/ 323380 w 380869"/>
              <a:gd name="connsiteY5" fmla="*/ 101780 h 235011"/>
              <a:gd name="connsiteX6" fmla="*/ 304800 w 380869"/>
              <a:gd name="connsiteY6" fmla="*/ 89625 h 235011"/>
              <a:gd name="connsiteX7" fmla="*/ 291842 w 380869"/>
              <a:gd name="connsiteY7" fmla="*/ 12156 h 235011"/>
              <a:gd name="connsiteX8" fmla="*/ 247741 w 380869"/>
              <a:gd name="connsiteY8" fmla="*/ 0 h 235011"/>
              <a:gd name="connsiteX9" fmla="*/ 152400 w 380869"/>
              <a:gd name="connsiteY9" fmla="*/ 17297 h 235011"/>
              <a:gd name="connsiteX10" fmla="*/ 115994 w 380869"/>
              <a:gd name="connsiteY10" fmla="*/ 59571 h 235011"/>
              <a:gd name="connsiteX11" fmla="*/ 76200 w 380869"/>
              <a:gd name="connsiteY11" fmla="*/ 71726 h 235011"/>
              <a:gd name="connsiteX12" fmla="*/ 54428 w 380869"/>
              <a:gd name="connsiteY12" fmla="*/ 83881 h 235011"/>
              <a:gd name="connsiteX13" fmla="*/ 46732 w 380869"/>
              <a:gd name="connsiteY13" fmla="*/ 131898 h 235011"/>
              <a:gd name="connsiteX14" fmla="*/ 0 w 380869"/>
              <a:gd name="connsiteY14" fmla="*/ 158811 h 235011"/>
              <a:gd name="connsiteX15" fmla="*/ 10886 w 380869"/>
              <a:gd name="connsiteY15" fmla="*/ 224126 h 235011"/>
              <a:gd name="connsiteX16" fmla="*/ 43543 w 380869"/>
              <a:gd name="connsiteY16" fmla="*/ 235011 h 235011"/>
              <a:gd name="connsiteX17" fmla="*/ 119743 w 380869"/>
              <a:gd name="connsiteY17" fmla="*/ 224126 h 235011"/>
              <a:gd name="connsiteX18" fmla="*/ 130628 w 380869"/>
              <a:gd name="connsiteY18" fmla="*/ 191468 h 235011"/>
              <a:gd name="connsiteX19" fmla="*/ 261257 w 380869"/>
              <a:gd name="connsiteY19" fmla="*/ 180583 h 235011"/>
              <a:gd name="connsiteX20" fmla="*/ 348343 w 380869"/>
              <a:gd name="connsiteY20" fmla="*/ 191468 h 235011"/>
              <a:gd name="connsiteX0" fmla="*/ 283028 w 380869"/>
              <a:gd name="connsiteY0" fmla="*/ 202354 h 235011"/>
              <a:gd name="connsiteX1" fmla="*/ 373305 w 380869"/>
              <a:gd name="connsiteY1" fmla="*/ 175441 h 235011"/>
              <a:gd name="connsiteX2" fmla="*/ 371988 w 380869"/>
              <a:gd name="connsiteY2" fmla="*/ 136374 h 235011"/>
              <a:gd name="connsiteX3" fmla="*/ 339968 w 380869"/>
              <a:gd name="connsiteY3" fmla="*/ 121140 h 235011"/>
              <a:gd name="connsiteX4" fmla="*/ 336779 w 380869"/>
              <a:gd name="connsiteY4" fmla="*/ 92291 h 235011"/>
              <a:gd name="connsiteX5" fmla="*/ 323380 w 380869"/>
              <a:gd name="connsiteY5" fmla="*/ 101780 h 235011"/>
              <a:gd name="connsiteX6" fmla="*/ 304800 w 380869"/>
              <a:gd name="connsiteY6" fmla="*/ 89625 h 235011"/>
              <a:gd name="connsiteX7" fmla="*/ 291842 w 380869"/>
              <a:gd name="connsiteY7" fmla="*/ 12156 h 235011"/>
              <a:gd name="connsiteX8" fmla="*/ 247741 w 380869"/>
              <a:gd name="connsiteY8" fmla="*/ 0 h 235011"/>
              <a:gd name="connsiteX9" fmla="*/ 152400 w 380869"/>
              <a:gd name="connsiteY9" fmla="*/ 17297 h 235011"/>
              <a:gd name="connsiteX10" fmla="*/ 115994 w 380869"/>
              <a:gd name="connsiteY10" fmla="*/ 59571 h 235011"/>
              <a:gd name="connsiteX11" fmla="*/ 76200 w 380869"/>
              <a:gd name="connsiteY11" fmla="*/ 71726 h 235011"/>
              <a:gd name="connsiteX12" fmla="*/ 54428 w 380869"/>
              <a:gd name="connsiteY12" fmla="*/ 83881 h 235011"/>
              <a:gd name="connsiteX13" fmla="*/ 46732 w 380869"/>
              <a:gd name="connsiteY13" fmla="*/ 131898 h 235011"/>
              <a:gd name="connsiteX14" fmla="*/ 0 w 380869"/>
              <a:gd name="connsiteY14" fmla="*/ 158811 h 235011"/>
              <a:gd name="connsiteX15" fmla="*/ 10886 w 380869"/>
              <a:gd name="connsiteY15" fmla="*/ 224126 h 235011"/>
              <a:gd name="connsiteX16" fmla="*/ 43543 w 380869"/>
              <a:gd name="connsiteY16" fmla="*/ 235011 h 235011"/>
              <a:gd name="connsiteX17" fmla="*/ 119743 w 380869"/>
              <a:gd name="connsiteY17" fmla="*/ 224126 h 235011"/>
              <a:gd name="connsiteX18" fmla="*/ 130628 w 380869"/>
              <a:gd name="connsiteY18" fmla="*/ 191468 h 235011"/>
              <a:gd name="connsiteX19" fmla="*/ 251687 w 380869"/>
              <a:gd name="connsiteY19" fmla="*/ 183789 h 235011"/>
              <a:gd name="connsiteX20" fmla="*/ 348343 w 380869"/>
              <a:gd name="connsiteY20" fmla="*/ 191468 h 235011"/>
              <a:gd name="connsiteX0" fmla="*/ 283028 w 380869"/>
              <a:gd name="connsiteY0" fmla="*/ 202354 h 238536"/>
              <a:gd name="connsiteX1" fmla="*/ 373305 w 380869"/>
              <a:gd name="connsiteY1" fmla="*/ 175441 h 238536"/>
              <a:gd name="connsiteX2" fmla="*/ 371988 w 380869"/>
              <a:gd name="connsiteY2" fmla="*/ 136374 h 238536"/>
              <a:gd name="connsiteX3" fmla="*/ 339968 w 380869"/>
              <a:gd name="connsiteY3" fmla="*/ 121140 h 238536"/>
              <a:gd name="connsiteX4" fmla="*/ 336779 w 380869"/>
              <a:gd name="connsiteY4" fmla="*/ 92291 h 238536"/>
              <a:gd name="connsiteX5" fmla="*/ 323380 w 380869"/>
              <a:gd name="connsiteY5" fmla="*/ 101780 h 238536"/>
              <a:gd name="connsiteX6" fmla="*/ 304800 w 380869"/>
              <a:gd name="connsiteY6" fmla="*/ 89625 h 238536"/>
              <a:gd name="connsiteX7" fmla="*/ 291842 w 380869"/>
              <a:gd name="connsiteY7" fmla="*/ 12156 h 238536"/>
              <a:gd name="connsiteX8" fmla="*/ 247741 w 380869"/>
              <a:gd name="connsiteY8" fmla="*/ 0 h 238536"/>
              <a:gd name="connsiteX9" fmla="*/ 152400 w 380869"/>
              <a:gd name="connsiteY9" fmla="*/ 17297 h 238536"/>
              <a:gd name="connsiteX10" fmla="*/ 115994 w 380869"/>
              <a:gd name="connsiteY10" fmla="*/ 59571 h 238536"/>
              <a:gd name="connsiteX11" fmla="*/ 76200 w 380869"/>
              <a:gd name="connsiteY11" fmla="*/ 71726 h 238536"/>
              <a:gd name="connsiteX12" fmla="*/ 54428 w 380869"/>
              <a:gd name="connsiteY12" fmla="*/ 83881 h 238536"/>
              <a:gd name="connsiteX13" fmla="*/ 46732 w 380869"/>
              <a:gd name="connsiteY13" fmla="*/ 131898 h 238536"/>
              <a:gd name="connsiteX14" fmla="*/ 0 w 380869"/>
              <a:gd name="connsiteY14" fmla="*/ 158811 h 238536"/>
              <a:gd name="connsiteX15" fmla="*/ 10886 w 380869"/>
              <a:gd name="connsiteY15" fmla="*/ 224126 h 238536"/>
              <a:gd name="connsiteX16" fmla="*/ 43543 w 380869"/>
              <a:gd name="connsiteY16" fmla="*/ 235011 h 238536"/>
              <a:gd name="connsiteX17" fmla="*/ 126122 w 380869"/>
              <a:gd name="connsiteY17" fmla="*/ 236947 h 238536"/>
              <a:gd name="connsiteX18" fmla="*/ 130628 w 380869"/>
              <a:gd name="connsiteY18" fmla="*/ 191468 h 238536"/>
              <a:gd name="connsiteX19" fmla="*/ 251687 w 380869"/>
              <a:gd name="connsiteY19" fmla="*/ 183789 h 238536"/>
              <a:gd name="connsiteX20" fmla="*/ 348343 w 380869"/>
              <a:gd name="connsiteY20" fmla="*/ 191468 h 238536"/>
              <a:gd name="connsiteX0" fmla="*/ 291328 w 389169"/>
              <a:gd name="connsiteY0" fmla="*/ 202354 h 238536"/>
              <a:gd name="connsiteX1" fmla="*/ 381605 w 389169"/>
              <a:gd name="connsiteY1" fmla="*/ 175441 h 238536"/>
              <a:gd name="connsiteX2" fmla="*/ 380288 w 389169"/>
              <a:gd name="connsiteY2" fmla="*/ 136374 h 238536"/>
              <a:gd name="connsiteX3" fmla="*/ 348268 w 389169"/>
              <a:gd name="connsiteY3" fmla="*/ 121140 h 238536"/>
              <a:gd name="connsiteX4" fmla="*/ 345079 w 389169"/>
              <a:gd name="connsiteY4" fmla="*/ 92291 h 238536"/>
              <a:gd name="connsiteX5" fmla="*/ 331680 w 389169"/>
              <a:gd name="connsiteY5" fmla="*/ 101780 h 238536"/>
              <a:gd name="connsiteX6" fmla="*/ 313100 w 389169"/>
              <a:gd name="connsiteY6" fmla="*/ 89625 h 238536"/>
              <a:gd name="connsiteX7" fmla="*/ 300142 w 389169"/>
              <a:gd name="connsiteY7" fmla="*/ 12156 h 238536"/>
              <a:gd name="connsiteX8" fmla="*/ 256041 w 389169"/>
              <a:gd name="connsiteY8" fmla="*/ 0 h 238536"/>
              <a:gd name="connsiteX9" fmla="*/ 160700 w 389169"/>
              <a:gd name="connsiteY9" fmla="*/ 17297 h 238536"/>
              <a:gd name="connsiteX10" fmla="*/ 124294 w 389169"/>
              <a:gd name="connsiteY10" fmla="*/ 59571 h 238536"/>
              <a:gd name="connsiteX11" fmla="*/ 84500 w 389169"/>
              <a:gd name="connsiteY11" fmla="*/ 71726 h 238536"/>
              <a:gd name="connsiteX12" fmla="*/ 62728 w 389169"/>
              <a:gd name="connsiteY12" fmla="*/ 83881 h 238536"/>
              <a:gd name="connsiteX13" fmla="*/ 55032 w 389169"/>
              <a:gd name="connsiteY13" fmla="*/ 131898 h 238536"/>
              <a:gd name="connsiteX14" fmla="*/ 8300 w 389169"/>
              <a:gd name="connsiteY14" fmla="*/ 158811 h 238536"/>
              <a:gd name="connsiteX15" fmla="*/ 559 w 389169"/>
              <a:gd name="connsiteY15" fmla="*/ 188454 h 238536"/>
              <a:gd name="connsiteX16" fmla="*/ 19186 w 389169"/>
              <a:gd name="connsiteY16" fmla="*/ 224126 h 238536"/>
              <a:gd name="connsiteX17" fmla="*/ 51843 w 389169"/>
              <a:gd name="connsiteY17" fmla="*/ 235011 h 238536"/>
              <a:gd name="connsiteX18" fmla="*/ 134422 w 389169"/>
              <a:gd name="connsiteY18" fmla="*/ 236947 h 238536"/>
              <a:gd name="connsiteX19" fmla="*/ 138928 w 389169"/>
              <a:gd name="connsiteY19" fmla="*/ 191468 h 238536"/>
              <a:gd name="connsiteX20" fmla="*/ 259987 w 389169"/>
              <a:gd name="connsiteY20" fmla="*/ 183789 h 238536"/>
              <a:gd name="connsiteX21" fmla="*/ 356643 w 389169"/>
              <a:gd name="connsiteY21" fmla="*/ 191468 h 23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9169" h="238536">
                <a:moveTo>
                  <a:pt x="291328" y="202354"/>
                </a:moveTo>
                <a:cubicBezTo>
                  <a:pt x="320357" y="198725"/>
                  <a:pt x="366778" y="186438"/>
                  <a:pt x="381605" y="175441"/>
                </a:cubicBezTo>
                <a:cubicBezTo>
                  <a:pt x="396432" y="164444"/>
                  <a:pt x="385844" y="145424"/>
                  <a:pt x="380288" y="136374"/>
                </a:cubicBezTo>
                <a:cubicBezTo>
                  <a:pt x="374732" y="127324"/>
                  <a:pt x="354668" y="130624"/>
                  <a:pt x="348268" y="121140"/>
                </a:cubicBezTo>
                <a:cubicBezTo>
                  <a:pt x="341868" y="111656"/>
                  <a:pt x="349970" y="94449"/>
                  <a:pt x="345079" y="92291"/>
                </a:cubicBezTo>
                <a:cubicBezTo>
                  <a:pt x="340188" y="90133"/>
                  <a:pt x="337010" y="102224"/>
                  <a:pt x="331680" y="101780"/>
                </a:cubicBezTo>
                <a:cubicBezTo>
                  <a:pt x="326350" y="101336"/>
                  <a:pt x="320357" y="96882"/>
                  <a:pt x="313100" y="89625"/>
                </a:cubicBezTo>
                <a:cubicBezTo>
                  <a:pt x="281688" y="-4609"/>
                  <a:pt x="309652" y="27093"/>
                  <a:pt x="300142" y="12156"/>
                </a:cubicBezTo>
                <a:cubicBezTo>
                  <a:pt x="290632" y="-2781"/>
                  <a:pt x="263298" y="7257"/>
                  <a:pt x="256041" y="0"/>
                </a:cubicBezTo>
                <a:cubicBezTo>
                  <a:pt x="230641" y="3629"/>
                  <a:pt x="182658" y="7368"/>
                  <a:pt x="160700" y="17297"/>
                </a:cubicBezTo>
                <a:cubicBezTo>
                  <a:pt x="138742" y="27226"/>
                  <a:pt x="133631" y="52902"/>
                  <a:pt x="124294" y="59571"/>
                </a:cubicBezTo>
                <a:cubicBezTo>
                  <a:pt x="105620" y="72910"/>
                  <a:pt x="94761" y="67674"/>
                  <a:pt x="84500" y="71726"/>
                </a:cubicBezTo>
                <a:cubicBezTo>
                  <a:pt x="74239" y="75778"/>
                  <a:pt x="67639" y="73852"/>
                  <a:pt x="62728" y="83881"/>
                </a:cubicBezTo>
                <a:cubicBezTo>
                  <a:pt x="57817" y="93910"/>
                  <a:pt x="64103" y="119410"/>
                  <a:pt x="55032" y="131898"/>
                </a:cubicBezTo>
                <a:cubicBezTo>
                  <a:pt x="45961" y="144386"/>
                  <a:pt x="15252" y="149385"/>
                  <a:pt x="8300" y="158811"/>
                </a:cubicBezTo>
                <a:cubicBezTo>
                  <a:pt x="1348" y="168237"/>
                  <a:pt x="-1255" y="177568"/>
                  <a:pt x="559" y="188454"/>
                </a:cubicBezTo>
                <a:cubicBezTo>
                  <a:pt x="2373" y="199340"/>
                  <a:pt x="10639" y="216367"/>
                  <a:pt x="19186" y="224126"/>
                </a:cubicBezTo>
                <a:cubicBezTo>
                  <a:pt x="27733" y="231886"/>
                  <a:pt x="32637" y="232874"/>
                  <a:pt x="51843" y="235011"/>
                </a:cubicBezTo>
                <a:cubicBezTo>
                  <a:pt x="71049" y="237148"/>
                  <a:pt x="109022" y="240575"/>
                  <a:pt x="134422" y="236947"/>
                </a:cubicBezTo>
                <a:cubicBezTo>
                  <a:pt x="138050" y="226061"/>
                  <a:pt x="118001" y="200328"/>
                  <a:pt x="138928" y="191468"/>
                </a:cubicBezTo>
                <a:cubicBezTo>
                  <a:pt x="159856" y="182608"/>
                  <a:pt x="204690" y="178259"/>
                  <a:pt x="259987" y="183789"/>
                </a:cubicBezTo>
                <a:cubicBezTo>
                  <a:pt x="309856" y="200411"/>
                  <a:pt x="290740" y="191468"/>
                  <a:pt x="356643" y="191468"/>
                </a:cubicBezTo>
              </a:path>
            </a:pathLst>
          </a:custGeom>
          <a:solidFill>
            <a:srgbClr val="FFFF00"/>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78" name="ZoneTexte 7"/>
          <p:cNvSpPr txBox="1">
            <a:spLocks noChangeArrowheads="1"/>
          </p:cNvSpPr>
          <p:nvPr/>
        </p:nvSpPr>
        <p:spPr bwMode="auto">
          <a:xfrm>
            <a:off x="6477000" y="4165600"/>
            <a:ext cx="1828800" cy="276225"/>
          </a:xfrm>
          <a:prstGeom prst="rect">
            <a:avLst/>
          </a:prstGeom>
          <a:noFill/>
          <a:ln w="9525">
            <a:noFill/>
            <a:miter lim="800000"/>
            <a:headEnd/>
            <a:tailEnd/>
          </a:ln>
        </p:spPr>
        <p:txBody>
          <a:bodyPr>
            <a:spAutoFit/>
          </a:bodyPr>
          <a:lstStyle/>
          <a:p>
            <a:r>
              <a:rPr lang="fr-FR" altLang="fr-FR" sz="1200">
                <a:latin typeface="Bell MT" pitchFamily="18" charset="0"/>
              </a:rPr>
              <a:t>Burkina Faso</a:t>
            </a:r>
          </a:p>
        </p:txBody>
      </p:sp>
      <p:sp>
        <p:nvSpPr>
          <p:cNvPr id="10" name="Forme libre 9"/>
          <p:cNvSpPr/>
          <p:nvPr/>
        </p:nvSpPr>
        <p:spPr>
          <a:xfrm>
            <a:off x="5808663" y="1806575"/>
            <a:ext cx="304800" cy="271463"/>
          </a:xfrm>
          <a:custGeom>
            <a:avLst/>
            <a:gdLst>
              <a:gd name="connsiteX0" fmla="*/ 261257 w 297960"/>
              <a:gd name="connsiteY0" fmla="*/ 261257 h 295728"/>
              <a:gd name="connsiteX1" fmla="*/ 261257 w 297960"/>
              <a:gd name="connsiteY1" fmla="*/ 32657 h 295728"/>
              <a:gd name="connsiteX2" fmla="*/ 174171 w 297960"/>
              <a:gd name="connsiteY2" fmla="*/ 21771 h 295728"/>
              <a:gd name="connsiteX3" fmla="*/ 97971 w 297960"/>
              <a:gd name="connsiteY3" fmla="*/ 0 h 295728"/>
              <a:gd name="connsiteX4" fmla="*/ 32657 w 297960"/>
              <a:gd name="connsiteY4" fmla="*/ 10885 h 295728"/>
              <a:gd name="connsiteX5" fmla="*/ 10886 w 297960"/>
              <a:gd name="connsiteY5" fmla="*/ 76200 h 295728"/>
              <a:gd name="connsiteX6" fmla="*/ 0 w 297960"/>
              <a:gd name="connsiteY6" fmla="*/ 108857 h 295728"/>
              <a:gd name="connsiteX7" fmla="*/ 10886 w 297960"/>
              <a:gd name="connsiteY7" fmla="*/ 174171 h 295728"/>
              <a:gd name="connsiteX8" fmla="*/ 21771 w 297960"/>
              <a:gd name="connsiteY8" fmla="*/ 206828 h 295728"/>
              <a:gd name="connsiteX9" fmla="*/ 32657 w 297960"/>
              <a:gd name="connsiteY9" fmla="*/ 261257 h 295728"/>
              <a:gd name="connsiteX10" fmla="*/ 97971 w 297960"/>
              <a:gd name="connsiteY10" fmla="*/ 239485 h 295728"/>
              <a:gd name="connsiteX11" fmla="*/ 261257 w 297960"/>
              <a:gd name="connsiteY11" fmla="*/ 261257 h 295728"/>
              <a:gd name="connsiteX0" fmla="*/ 285962 w 310061"/>
              <a:gd name="connsiteY0" fmla="*/ 261257 h 274114"/>
              <a:gd name="connsiteX1" fmla="*/ 285962 w 310061"/>
              <a:gd name="connsiteY1" fmla="*/ 32657 h 274114"/>
              <a:gd name="connsiteX2" fmla="*/ 198876 w 310061"/>
              <a:gd name="connsiteY2" fmla="*/ 21771 h 274114"/>
              <a:gd name="connsiteX3" fmla="*/ 122676 w 310061"/>
              <a:gd name="connsiteY3" fmla="*/ 0 h 274114"/>
              <a:gd name="connsiteX4" fmla="*/ 57362 w 310061"/>
              <a:gd name="connsiteY4" fmla="*/ 10885 h 274114"/>
              <a:gd name="connsiteX5" fmla="*/ 35591 w 310061"/>
              <a:gd name="connsiteY5" fmla="*/ 76200 h 274114"/>
              <a:gd name="connsiteX6" fmla="*/ 24705 w 310061"/>
              <a:gd name="connsiteY6" fmla="*/ 108857 h 274114"/>
              <a:gd name="connsiteX7" fmla="*/ 480 w 310061"/>
              <a:gd name="connsiteY7" fmla="*/ 167800 h 274114"/>
              <a:gd name="connsiteX8" fmla="*/ 46476 w 310061"/>
              <a:gd name="connsiteY8" fmla="*/ 206828 h 274114"/>
              <a:gd name="connsiteX9" fmla="*/ 57362 w 310061"/>
              <a:gd name="connsiteY9" fmla="*/ 261257 h 274114"/>
              <a:gd name="connsiteX10" fmla="*/ 122676 w 310061"/>
              <a:gd name="connsiteY10" fmla="*/ 239485 h 274114"/>
              <a:gd name="connsiteX11" fmla="*/ 285962 w 310061"/>
              <a:gd name="connsiteY11" fmla="*/ 261257 h 274114"/>
              <a:gd name="connsiteX0" fmla="*/ 285962 w 310061"/>
              <a:gd name="connsiteY0" fmla="*/ 261257 h 274114"/>
              <a:gd name="connsiteX1" fmla="*/ 285962 w 310061"/>
              <a:gd name="connsiteY1" fmla="*/ 32657 h 274114"/>
              <a:gd name="connsiteX2" fmla="*/ 198876 w 310061"/>
              <a:gd name="connsiteY2" fmla="*/ 21771 h 274114"/>
              <a:gd name="connsiteX3" fmla="*/ 122676 w 310061"/>
              <a:gd name="connsiteY3" fmla="*/ 0 h 274114"/>
              <a:gd name="connsiteX4" fmla="*/ 57362 w 310061"/>
              <a:gd name="connsiteY4" fmla="*/ 10885 h 274114"/>
              <a:gd name="connsiteX5" fmla="*/ 54743 w 310061"/>
              <a:gd name="connsiteY5" fmla="*/ 82570 h 274114"/>
              <a:gd name="connsiteX6" fmla="*/ 24705 w 310061"/>
              <a:gd name="connsiteY6" fmla="*/ 108857 h 274114"/>
              <a:gd name="connsiteX7" fmla="*/ 480 w 310061"/>
              <a:gd name="connsiteY7" fmla="*/ 167800 h 274114"/>
              <a:gd name="connsiteX8" fmla="*/ 46476 w 310061"/>
              <a:gd name="connsiteY8" fmla="*/ 206828 h 274114"/>
              <a:gd name="connsiteX9" fmla="*/ 57362 w 310061"/>
              <a:gd name="connsiteY9" fmla="*/ 261257 h 274114"/>
              <a:gd name="connsiteX10" fmla="*/ 122676 w 310061"/>
              <a:gd name="connsiteY10" fmla="*/ 239485 h 274114"/>
              <a:gd name="connsiteX11" fmla="*/ 285962 w 310061"/>
              <a:gd name="connsiteY11" fmla="*/ 261257 h 274114"/>
              <a:gd name="connsiteX0" fmla="*/ 285962 w 310061"/>
              <a:gd name="connsiteY0" fmla="*/ 263978 h 276835"/>
              <a:gd name="connsiteX1" fmla="*/ 285962 w 310061"/>
              <a:gd name="connsiteY1" fmla="*/ 35378 h 276835"/>
              <a:gd name="connsiteX2" fmla="*/ 198876 w 310061"/>
              <a:gd name="connsiteY2" fmla="*/ 24492 h 276835"/>
              <a:gd name="connsiteX3" fmla="*/ 122676 w 310061"/>
              <a:gd name="connsiteY3" fmla="*/ 2721 h 276835"/>
              <a:gd name="connsiteX4" fmla="*/ 140353 w 310061"/>
              <a:gd name="connsiteY4" fmla="*/ 93231 h 276835"/>
              <a:gd name="connsiteX5" fmla="*/ 54743 w 310061"/>
              <a:gd name="connsiteY5" fmla="*/ 85291 h 276835"/>
              <a:gd name="connsiteX6" fmla="*/ 24705 w 310061"/>
              <a:gd name="connsiteY6" fmla="*/ 111578 h 276835"/>
              <a:gd name="connsiteX7" fmla="*/ 480 w 310061"/>
              <a:gd name="connsiteY7" fmla="*/ 170521 h 276835"/>
              <a:gd name="connsiteX8" fmla="*/ 46476 w 310061"/>
              <a:gd name="connsiteY8" fmla="*/ 209549 h 276835"/>
              <a:gd name="connsiteX9" fmla="*/ 57362 w 310061"/>
              <a:gd name="connsiteY9" fmla="*/ 263978 h 276835"/>
              <a:gd name="connsiteX10" fmla="*/ 122676 w 310061"/>
              <a:gd name="connsiteY10" fmla="*/ 242206 h 276835"/>
              <a:gd name="connsiteX11" fmla="*/ 285962 w 310061"/>
              <a:gd name="connsiteY11" fmla="*/ 263978 h 276835"/>
              <a:gd name="connsiteX0" fmla="*/ 285962 w 310061"/>
              <a:gd name="connsiteY0" fmla="*/ 263308 h 276165"/>
              <a:gd name="connsiteX1" fmla="*/ 285962 w 310061"/>
              <a:gd name="connsiteY1" fmla="*/ 34708 h 276165"/>
              <a:gd name="connsiteX2" fmla="*/ 198876 w 310061"/>
              <a:gd name="connsiteY2" fmla="*/ 23822 h 276165"/>
              <a:gd name="connsiteX3" fmla="*/ 122676 w 310061"/>
              <a:gd name="connsiteY3" fmla="*/ 2051 h 276165"/>
              <a:gd name="connsiteX4" fmla="*/ 57363 w 310061"/>
              <a:gd name="connsiteY4" fmla="*/ 3382 h 276165"/>
              <a:gd name="connsiteX5" fmla="*/ 54743 w 310061"/>
              <a:gd name="connsiteY5" fmla="*/ 84621 h 276165"/>
              <a:gd name="connsiteX6" fmla="*/ 24705 w 310061"/>
              <a:gd name="connsiteY6" fmla="*/ 110908 h 276165"/>
              <a:gd name="connsiteX7" fmla="*/ 480 w 310061"/>
              <a:gd name="connsiteY7" fmla="*/ 169851 h 276165"/>
              <a:gd name="connsiteX8" fmla="*/ 46476 w 310061"/>
              <a:gd name="connsiteY8" fmla="*/ 208879 h 276165"/>
              <a:gd name="connsiteX9" fmla="*/ 57362 w 310061"/>
              <a:gd name="connsiteY9" fmla="*/ 263308 h 276165"/>
              <a:gd name="connsiteX10" fmla="*/ 122676 w 310061"/>
              <a:gd name="connsiteY10" fmla="*/ 241536 h 276165"/>
              <a:gd name="connsiteX11" fmla="*/ 285962 w 310061"/>
              <a:gd name="connsiteY11" fmla="*/ 263308 h 276165"/>
              <a:gd name="connsiteX0" fmla="*/ 285962 w 303169"/>
              <a:gd name="connsiteY0" fmla="*/ 262048 h 274905"/>
              <a:gd name="connsiteX1" fmla="*/ 285962 w 303169"/>
              <a:gd name="connsiteY1" fmla="*/ 33448 h 274905"/>
              <a:gd name="connsiteX2" fmla="*/ 176532 w 303169"/>
              <a:gd name="connsiteY2" fmla="*/ 3451 h 274905"/>
              <a:gd name="connsiteX3" fmla="*/ 122676 w 303169"/>
              <a:gd name="connsiteY3" fmla="*/ 791 h 274905"/>
              <a:gd name="connsiteX4" fmla="*/ 57363 w 303169"/>
              <a:gd name="connsiteY4" fmla="*/ 2122 h 274905"/>
              <a:gd name="connsiteX5" fmla="*/ 54743 w 303169"/>
              <a:gd name="connsiteY5" fmla="*/ 83361 h 274905"/>
              <a:gd name="connsiteX6" fmla="*/ 24705 w 303169"/>
              <a:gd name="connsiteY6" fmla="*/ 109648 h 274905"/>
              <a:gd name="connsiteX7" fmla="*/ 480 w 303169"/>
              <a:gd name="connsiteY7" fmla="*/ 168591 h 274905"/>
              <a:gd name="connsiteX8" fmla="*/ 46476 w 303169"/>
              <a:gd name="connsiteY8" fmla="*/ 207619 h 274905"/>
              <a:gd name="connsiteX9" fmla="*/ 57362 w 303169"/>
              <a:gd name="connsiteY9" fmla="*/ 262048 h 274905"/>
              <a:gd name="connsiteX10" fmla="*/ 122676 w 303169"/>
              <a:gd name="connsiteY10" fmla="*/ 240276 h 274905"/>
              <a:gd name="connsiteX11" fmla="*/ 285962 w 303169"/>
              <a:gd name="connsiteY11" fmla="*/ 262048 h 274905"/>
              <a:gd name="connsiteX0" fmla="*/ 285962 w 313066"/>
              <a:gd name="connsiteY0" fmla="*/ 262048 h 274905"/>
              <a:gd name="connsiteX1" fmla="*/ 285962 w 313066"/>
              <a:gd name="connsiteY1" fmla="*/ 33448 h 274905"/>
              <a:gd name="connsiteX2" fmla="*/ 176532 w 313066"/>
              <a:gd name="connsiteY2" fmla="*/ 3451 h 274905"/>
              <a:gd name="connsiteX3" fmla="*/ 122676 w 313066"/>
              <a:gd name="connsiteY3" fmla="*/ 791 h 274905"/>
              <a:gd name="connsiteX4" fmla="*/ 57363 w 313066"/>
              <a:gd name="connsiteY4" fmla="*/ 2122 h 274905"/>
              <a:gd name="connsiteX5" fmla="*/ 54743 w 313066"/>
              <a:gd name="connsiteY5" fmla="*/ 83361 h 274905"/>
              <a:gd name="connsiteX6" fmla="*/ 24705 w 313066"/>
              <a:gd name="connsiteY6" fmla="*/ 109648 h 274905"/>
              <a:gd name="connsiteX7" fmla="*/ 480 w 313066"/>
              <a:gd name="connsiteY7" fmla="*/ 168591 h 274905"/>
              <a:gd name="connsiteX8" fmla="*/ 46476 w 313066"/>
              <a:gd name="connsiteY8" fmla="*/ 207619 h 274905"/>
              <a:gd name="connsiteX9" fmla="*/ 57362 w 313066"/>
              <a:gd name="connsiteY9" fmla="*/ 262048 h 274905"/>
              <a:gd name="connsiteX10" fmla="*/ 122676 w 313066"/>
              <a:gd name="connsiteY10" fmla="*/ 240276 h 274905"/>
              <a:gd name="connsiteX11" fmla="*/ 285962 w 313066"/>
              <a:gd name="connsiteY11" fmla="*/ 262048 h 274905"/>
              <a:gd name="connsiteX0" fmla="*/ 285962 w 302227"/>
              <a:gd name="connsiteY0" fmla="*/ 262048 h 274905"/>
              <a:gd name="connsiteX1" fmla="*/ 285962 w 302227"/>
              <a:gd name="connsiteY1" fmla="*/ 33448 h 274905"/>
              <a:gd name="connsiteX2" fmla="*/ 176532 w 302227"/>
              <a:gd name="connsiteY2" fmla="*/ 3451 h 274905"/>
              <a:gd name="connsiteX3" fmla="*/ 122676 w 302227"/>
              <a:gd name="connsiteY3" fmla="*/ 791 h 274905"/>
              <a:gd name="connsiteX4" fmla="*/ 57363 w 302227"/>
              <a:gd name="connsiteY4" fmla="*/ 2122 h 274905"/>
              <a:gd name="connsiteX5" fmla="*/ 54743 w 302227"/>
              <a:gd name="connsiteY5" fmla="*/ 83361 h 274905"/>
              <a:gd name="connsiteX6" fmla="*/ 24705 w 302227"/>
              <a:gd name="connsiteY6" fmla="*/ 109648 h 274905"/>
              <a:gd name="connsiteX7" fmla="*/ 480 w 302227"/>
              <a:gd name="connsiteY7" fmla="*/ 168591 h 274905"/>
              <a:gd name="connsiteX8" fmla="*/ 46476 w 302227"/>
              <a:gd name="connsiteY8" fmla="*/ 207619 h 274905"/>
              <a:gd name="connsiteX9" fmla="*/ 57362 w 302227"/>
              <a:gd name="connsiteY9" fmla="*/ 262048 h 274905"/>
              <a:gd name="connsiteX10" fmla="*/ 122676 w 302227"/>
              <a:gd name="connsiteY10" fmla="*/ 240276 h 274905"/>
              <a:gd name="connsiteX11" fmla="*/ 285962 w 302227"/>
              <a:gd name="connsiteY11" fmla="*/ 262048 h 274905"/>
              <a:gd name="connsiteX0" fmla="*/ 285962 w 300945"/>
              <a:gd name="connsiteY0" fmla="*/ 262048 h 274905"/>
              <a:gd name="connsiteX1" fmla="*/ 285962 w 300945"/>
              <a:gd name="connsiteY1" fmla="*/ 33448 h 274905"/>
              <a:gd name="connsiteX2" fmla="*/ 176532 w 300945"/>
              <a:gd name="connsiteY2" fmla="*/ 3451 h 274905"/>
              <a:gd name="connsiteX3" fmla="*/ 122676 w 300945"/>
              <a:gd name="connsiteY3" fmla="*/ 791 h 274905"/>
              <a:gd name="connsiteX4" fmla="*/ 57363 w 300945"/>
              <a:gd name="connsiteY4" fmla="*/ 2122 h 274905"/>
              <a:gd name="connsiteX5" fmla="*/ 54743 w 300945"/>
              <a:gd name="connsiteY5" fmla="*/ 83361 h 274905"/>
              <a:gd name="connsiteX6" fmla="*/ 24705 w 300945"/>
              <a:gd name="connsiteY6" fmla="*/ 109648 h 274905"/>
              <a:gd name="connsiteX7" fmla="*/ 480 w 300945"/>
              <a:gd name="connsiteY7" fmla="*/ 168591 h 274905"/>
              <a:gd name="connsiteX8" fmla="*/ 46476 w 300945"/>
              <a:gd name="connsiteY8" fmla="*/ 207619 h 274905"/>
              <a:gd name="connsiteX9" fmla="*/ 57362 w 300945"/>
              <a:gd name="connsiteY9" fmla="*/ 262048 h 274905"/>
              <a:gd name="connsiteX10" fmla="*/ 122676 w 300945"/>
              <a:gd name="connsiteY10" fmla="*/ 240276 h 274905"/>
              <a:gd name="connsiteX11" fmla="*/ 285962 w 300945"/>
              <a:gd name="connsiteY11" fmla="*/ 262048 h 274905"/>
              <a:gd name="connsiteX0" fmla="*/ 285962 w 313982"/>
              <a:gd name="connsiteY0" fmla="*/ 262048 h 274905"/>
              <a:gd name="connsiteX1" fmla="*/ 285962 w 313982"/>
              <a:gd name="connsiteY1" fmla="*/ 33448 h 274905"/>
              <a:gd name="connsiteX2" fmla="*/ 176532 w 313982"/>
              <a:gd name="connsiteY2" fmla="*/ 3451 h 274905"/>
              <a:gd name="connsiteX3" fmla="*/ 122676 w 313982"/>
              <a:gd name="connsiteY3" fmla="*/ 791 h 274905"/>
              <a:gd name="connsiteX4" fmla="*/ 57363 w 313982"/>
              <a:gd name="connsiteY4" fmla="*/ 2122 h 274905"/>
              <a:gd name="connsiteX5" fmla="*/ 54743 w 313982"/>
              <a:gd name="connsiteY5" fmla="*/ 83361 h 274905"/>
              <a:gd name="connsiteX6" fmla="*/ 24705 w 313982"/>
              <a:gd name="connsiteY6" fmla="*/ 109648 h 274905"/>
              <a:gd name="connsiteX7" fmla="*/ 480 w 313982"/>
              <a:gd name="connsiteY7" fmla="*/ 168591 h 274905"/>
              <a:gd name="connsiteX8" fmla="*/ 46476 w 313982"/>
              <a:gd name="connsiteY8" fmla="*/ 207619 h 274905"/>
              <a:gd name="connsiteX9" fmla="*/ 57362 w 313982"/>
              <a:gd name="connsiteY9" fmla="*/ 262048 h 274905"/>
              <a:gd name="connsiteX10" fmla="*/ 122676 w 313982"/>
              <a:gd name="connsiteY10" fmla="*/ 240276 h 274905"/>
              <a:gd name="connsiteX11" fmla="*/ 285962 w 313982"/>
              <a:gd name="connsiteY11" fmla="*/ 262048 h 274905"/>
              <a:gd name="connsiteX0" fmla="*/ 285962 w 313982"/>
              <a:gd name="connsiteY0" fmla="*/ 262048 h 274905"/>
              <a:gd name="connsiteX1" fmla="*/ 285962 w 313982"/>
              <a:gd name="connsiteY1" fmla="*/ 33448 h 274905"/>
              <a:gd name="connsiteX2" fmla="*/ 176532 w 313982"/>
              <a:gd name="connsiteY2" fmla="*/ 3451 h 274905"/>
              <a:gd name="connsiteX3" fmla="*/ 122676 w 313982"/>
              <a:gd name="connsiteY3" fmla="*/ 791 h 274905"/>
              <a:gd name="connsiteX4" fmla="*/ 57363 w 313982"/>
              <a:gd name="connsiteY4" fmla="*/ 2122 h 274905"/>
              <a:gd name="connsiteX5" fmla="*/ 54743 w 313982"/>
              <a:gd name="connsiteY5" fmla="*/ 83361 h 274905"/>
              <a:gd name="connsiteX6" fmla="*/ 24705 w 313982"/>
              <a:gd name="connsiteY6" fmla="*/ 109648 h 274905"/>
              <a:gd name="connsiteX7" fmla="*/ 480 w 313982"/>
              <a:gd name="connsiteY7" fmla="*/ 168591 h 274905"/>
              <a:gd name="connsiteX8" fmla="*/ 46476 w 313982"/>
              <a:gd name="connsiteY8" fmla="*/ 207619 h 274905"/>
              <a:gd name="connsiteX9" fmla="*/ 57362 w 313982"/>
              <a:gd name="connsiteY9" fmla="*/ 262048 h 274905"/>
              <a:gd name="connsiteX10" fmla="*/ 122676 w 313982"/>
              <a:gd name="connsiteY10" fmla="*/ 240276 h 274905"/>
              <a:gd name="connsiteX11" fmla="*/ 285962 w 313982"/>
              <a:gd name="connsiteY11" fmla="*/ 262048 h 274905"/>
              <a:gd name="connsiteX0" fmla="*/ 285962 w 300039"/>
              <a:gd name="connsiteY0" fmla="*/ 262048 h 274905"/>
              <a:gd name="connsiteX1" fmla="*/ 285962 w 300039"/>
              <a:gd name="connsiteY1" fmla="*/ 33448 h 274905"/>
              <a:gd name="connsiteX2" fmla="*/ 176532 w 300039"/>
              <a:gd name="connsiteY2" fmla="*/ 3451 h 274905"/>
              <a:gd name="connsiteX3" fmla="*/ 122676 w 300039"/>
              <a:gd name="connsiteY3" fmla="*/ 791 h 274905"/>
              <a:gd name="connsiteX4" fmla="*/ 57363 w 300039"/>
              <a:gd name="connsiteY4" fmla="*/ 2122 h 274905"/>
              <a:gd name="connsiteX5" fmla="*/ 54743 w 300039"/>
              <a:gd name="connsiteY5" fmla="*/ 83361 h 274905"/>
              <a:gd name="connsiteX6" fmla="*/ 24705 w 300039"/>
              <a:gd name="connsiteY6" fmla="*/ 109648 h 274905"/>
              <a:gd name="connsiteX7" fmla="*/ 480 w 300039"/>
              <a:gd name="connsiteY7" fmla="*/ 168591 h 274905"/>
              <a:gd name="connsiteX8" fmla="*/ 46476 w 300039"/>
              <a:gd name="connsiteY8" fmla="*/ 207619 h 274905"/>
              <a:gd name="connsiteX9" fmla="*/ 57362 w 300039"/>
              <a:gd name="connsiteY9" fmla="*/ 262048 h 274905"/>
              <a:gd name="connsiteX10" fmla="*/ 122676 w 300039"/>
              <a:gd name="connsiteY10" fmla="*/ 240276 h 274905"/>
              <a:gd name="connsiteX11" fmla="*/ 285962 w 300039"/>
              <a:gd name="connsiteY11" fmla="*/ 262048 h 274905"/>
              <a:gd name="connsiteX0" fmla="*/ 285962 w 305950"/>
              <a:gd name="connsiteY0" fmla="*/ 262048 h 270884"/>
              <a:gd name="connsiteX1" fmla="*/ 303238 w 305950"/>
              <a:gd name="connsiteY1" fmla="*/ 89815 h 270884"/>
              <a:gd name="connsiteX2" fmla="*/ 285962 w 305950"/>
              <a:gd name="connsiteY2" fmla="*/ 33448 h 270884"/>
              <a:gd name="connsiteX3" fmla="*/ 176532 w 305950"/>
              <a:gd name="connsiteY3" fmla="*/ 3451 h 270884"/>
              <a:gd name="connsiteX4" fmla="*/ 122676 w 305950"/>
              <a:gd name="connsiteY4" fmla="*/ 791 h 270884"/>
              <a:gd name="connsiteX5" fmla="*/ 57363 w 305950"/>
              <a:gd name="connsiteY5" fmla="*/ 2122 h 270884"/>
              <a:gd name="connsiteX6" fmla="*/ 54743 w 305950"/>
              <a:gd name="connsiteY6" fmla="*/ 83361 h 270884"/>
              <a:gd name="connsiteX7" fmla="*/ 24705 w 305950"/>
              <a:gd name="connsiteY7" fmla="*/ 109648 h 270884"/>
              <a:gd name="connsiteX8" fmla="*/ 480 w 305950"/>
              <a:gd name="connsiteY8" fmla="*/ 168591 h 270884"/>
              <a:gd name="connsiteX9" fmla="*/ 46476 w 305950"/>
              <a:gd name="connsiteY9" fmla="*/ 207619 h 270884"/>
              <a:gd name="connsiteX10" fmla="*/ 57362 w 305950"/>
              <a:gd name="connsiteY10" fmla="*/ 262048 h 270884"/>
              <a:gd name="connsiteX11" fmla="*/ 122676 w 305950"/>
              <a:gd name="connsiteY11" fmla="*/ 240276 h 270884"/>
              <a:gd name="connsiteX12" fmla="*/ 285962 w 305950"/>
              <a:gd name="connsiteY12"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3885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3885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2611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2611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3583"/>
              <a:gd name="connsiteY0" fmla="*/ 262048 h 266492"/>
              <a:gd name="connsiteX1" fmla="*/ 280893 w 303583"/>
              <a:gd name="connsiteY1" fmla="*/ 153514 h 266492"/>
              <a:gd name="connsiteX2" fmla="*/ 303238 w 303583"/>
              <a:gd name="connsiteY2" fmla="*/ 89815 h 266492"/>
              <a:gd name="connsiteX3" fmla="*/ 285962 w 303583"/>
              <a:gd name="connsiteY3" fmla="*/ 33448 h 266492"/>
              <a:gd name="connsiteX4" fmla="*/ 236206 w 303583"/>
              <a:gd name="connsiteY4" fmla="*/ 26115 h 266492"/>
              <a:gd name="connsiteX5" fmla="*/ 176532 w 303583"/>
              <a:gd name="connsiteY5" fmla="*/ 3451 h 266492"/>
              <a:gd name="connsiteX6" fmla="*/ 122676 w 303583"/>
              <a:gd name="connsiteY6" fmla="*/ 791 h 266492"/>
              <a:gd name="connsiteX7" fmla="*/ 57363 w 303583"/>
              <a:gd name="connsiteY7" fmla="*/ 2122 h 266492"/>
              <a:gd name="connsiteX8" fmla="*/ 54743 w 303583"/>
              <a:gd name="connsiteY8" fmla="*/ 83361 h 266492"/>
              <a:gd name="connsiteX9" fmla="*/ 24705 w 303583"/>
              <a:gd name="connsiteY9" fmla="*/ 109648 h 266492"/>
              <a:gd name="connsiteX10" fmla="*/ 480 w 303583"/>
              <a:gd name="connsiteY10" fmla="*/ 168591 h 266492"/>
              <a:gd name="connsiteX11" fmla="*/ 46476 w 303583"/>
              <a:gd name="connsiteY11" fmla="*/ 207619 h 266492"/>
              <a:gd name="connsiteX12" fmla="*/ 57362 w 303583"/>
              <a:gd name="connsiteY12" fmla="*/ 262048 h 266492"/>
              <a:gd name="connsiteX13" fmla="*/ 122676 w 303583"/>
              <a:gd name="connsiteY13" fmla="*/ 240276 h 266492"/>
              <a:gd name="connsiteX14" fmla="*/ 285962 w 303583"/>
              <a:gd name="connsiteY14" fmla="*/ 262048 h 266492"/>
              <a:gd name="connsiteX0" fmla="*/ 285962 w 303488"/>
              <a:gd name="connsiteY0" fmla="*/ 262048 h 266492"/>
              <a:gd name="connsiteX1" fmla="*/ 271317 w 303488"/>
              <a:gd name="connsiteY1" fmla="*/ 153514 h 266492"/>
              <a:gd name="connsiteX2" fmla="*/ 303238 w 303488"/>
              <a:gd name="connsiteY2" fmla="*/ 89815 h 266492"/>
              <a:gd name="connsiteX3" fmla="*/ 285962 w 303488"/>
              <a:gd name="connsiteY3" fmla="*/ 33448 h 266492"/>
              <a:gd name="connsiteX4" fmla="*/ 236206 w 303488"/>
              <a:gd name="connsiteY4" fmla="*/ 26115 h 266492"/>
              <a:gd name="connsiteX5" fmla="*/ 176532 w 303488"/>
              <a:gd name="connsiteY5" fmla="*/ 3451 h 266492"/>
              <a:gd name="connsiteX6" fmla="*/ 122676 w 303488"/>
              <a:gd name="connsiteY6" fmla="*/ 791 h 266492"/>
              <a:gd name="connsiteX7" fmla="*/ 57363 w 303488"/>
              <a:gd name="connsiteY7" fmla="*/ 2122 h 266492"/>
              <a:gd name="connsiteX8" fmla="*/ 54743 w 303488"/>
              <a:gd name="connsiteY8" fmla="*/ 83361 h 266492"/>
              <a:gd name="connsiteX9" fmla="*/ 24705 w 303488"/>
              <a:gd name="connsiteY9" fmla="*/ 109648 h 266492"/>
              <a:gd name="connsiteX10" fmla="*/ 480 w 303488"/>
              <a:gd name="connsiteY10" fmla="*/ 168591 h 266492"/>
              <a:gd name="connsiteX11" fmla="*/ 46476 w 303488"/>
              <a:gd name="connsiteY11" fmla="*/ 207619 h 266492"/>
              <a:gd name="connsiteX12" fmla="*/ 57362 w 303488"/>
              <a:gd name="connsiteY12" fmla="*/ 262048 h 266492"/>
              <a:gd name="connsiteX13" fmla="*/ 122676 w 303488"/>
              <a:gd name="connsiteY13" fmla="*/ 240276 h 266492"/>
              <a:gd name="connsiteX14" fmla="*/ 285962 w 303488"/>
              <a:gd name="connsiteY14" fmla="*/ 262048 h 266492"/>
              <a:gd name="connsiteX0" fmla="*/ 282770 w 303488"/>
              <a:gd name="connsiteY0" fmla="*/ 249308 h 262048"/>
              <a:gd name="connsiteX1" fmla="*/ 271317 w 303488"/>
              <a:gd name="connsiteY1" fmla="*/ 153514 h 262048"/>
              <a:gd name="connsiteX2" fmla="*/ 303238 w 303488"/>
              <a:gd name="connsiteY2" fmla="*/ 89815 h 262048"/>
              <a:gd name="connsiteX3" fmla="*/ 285962 w 303488"/>
              <a:gd name="connsiteY3" fmla="*/ 33448 h 262048"/>
              <a:gd name="connsiteX4" fmla="*/ 236206 w 303488"/>
              <a:gd name="connsiteY4" fmla="*/ 26115 h 262048"/>
              <a:gd name="connsiteX5" fmla="*/ 176532 w 303488"/>
              <a:gd name="connsiteY5" fmla="*/ 3451 h 262048"/>
              <a:gd name="connsiteX6" fmla="*/ 122676 w 303488"/>
              <a:gd name="connsiteY6" fmla="*/ 791 h 262048"/>
              <a:gd name="connsiteX7" fmla="*/ 57363 w 303488"/>
              <a:gd name="connsiteY7" fmla="*/ 2122 h 262048"/>
              <a:gd name="connsiteX8" fmla="*/ 54743 w 303488"/>
              <a:gd name="connsiteY8" fmla="*/ 83361 h 262048"/>
              <a:gd name="connsiteX9" fmla="*/ 24705 w 303488"/>
              <a:gd name="connsiteY9" fmla="*/ 109648 h 262048"/>
              <a:gd name="connsiteX10" fmla="*/ 480 w 303488"/>
              <a:gd name="connsiteY10" fmla="*/ 168591 h 262048"/>
              <a:gd name="connsiteX11" fmla="*/ 46476 w 303488"/>
              <a:gd name="connsiteY11" fmla="*/ 207619 h 262048"/>
              <a:gd name="connsiteX12" fmla="*/ 57362 w 303488"/>
              <a:gd name="connsiteY12" fmla="*/ 262048 h 262048"/>
              <a:gd name="connsiteX13" fmla="*/ 122676 w 303488"/>
              <a:gd name="connsiteY13" fmla="*/ 240276 h 262048"/>
              <a:gd name="connsiteX14" fmla="*/ 282770 w 303488"/>
              <a:gd name="connsiteY14" fmla="*/ 249308 h 262048"/>
              <a:gd name="connsiteX0" fmla="*/ 282770 w 303488"/>
              <a:gd name="connsiteY0" fmla="*/ 249308 h 263826"/>
              <a:gd name="connsiteX1" fmla="*/ 271317 w 303488"/>
              <a:gd name="connsiteY1" fmla="*/ 153514 h 263826"/>
              <a:gd name="connsiteX2" fmla="*/ 303238 w 303488"/>
              <a:gd name="connsiteY2" fmla="*/ 89815 h 263826"/>
              <a:gd name="connsiteX3" fmla="*/ 285962 w 303488"/>
              <a:gd name="connsiteY3" fmla="*/ 33448 h 263826"/>
              <a:gd name="connsiteX4" fmla="*/ 236206 w 303488"/>
              <a:gd name="connsiteY4" fmla="*/ 26115 h 263826"/>
              <a:gd name="connsiteX5" fmla="*/ 176532 w 303488"/>
              <a:gd name="connsiteY5" fmla="*/ 3451 h 263826"/>
              <a:gd name="connsiteX6" fmla="*/ 122676 w 303488"/>
              <a:gd name="connsiteY6" fmla="*/ 791 h 263826"/>
              <a:gd name="connsiteX7" fmla="*/ 57363 w 303488"/>
              <a:gd name="connsiteY7" fmla="*/ 2122 h 263826"/>
              <a:gd name="connsiteX8" fmla="*/ 54743 w 303488"/>
              <a:gd name="connsiteY8" fmla="*/ 83361 h 263826"/>
              <a:gd name="connsiteX9" fmla="*/ 24705 w 303488"/>
              <a:gd name="connsiteY9" fmla="*/ 109648 h 263826"/>
              <a:gd name="connsiteX10" fmla="*/ 480 w 303488"/>
              <a:gd name="connsiteY10" fmla="*/ 168591 h 263826"/>
              <a:gd name="connsiteX11" fmla="*/ 46476 w 303488"/>
              <a:gd name="connsiteY11" fmla="*/ 207619 h 263826"/>
              <a:gd name="connsiteX12" fmla="*/ 57362 w 303488"/>
              <a:gd name="connsiteY12" fmla="*/ 262048 h 263826"/>
              <a:gd name="connsiteX13" fmla="*/ 113100 w 303488"/>
              <a:gd name="connsiteY13" fmla="*/ 256201 h 263826"/>
              <a:gd name="connsiteX14" fmla="*/ 282770 w 303488"/>
              <a:gd name="connsiteY14" fmla="*/ 249308 h 263826"/>
              <a:gd name="connsiteX0" fmla="*/ 282770 w 303488"/>
              <a:gd name="connsiteY0" fmla="*/ 249308 h 271603"/>
              <a:gd name="connsiteX1" fmla="*/ 271317 w 303488"/>
              <a:gd name="connsiteY1" fmla="*/ 153514 h 271603"/>
              <a:gd name="connsiteX2" fmla="*/ 303238 w 303488"/>
              <a:gd name="connsiteY2" fmla="*/ 89815 h 271603"/>
              <a:gd name="connsiteX3" fmla="*/ 285962 w 303488"/>
              <a:gd name="connsiteY3" fmla="*/ 33448 h 271603"/>
              <a:gd name="connsiteX4" fmla="*/ 236206 w 303488"/>
              <a:gd name="connsiteY4" fmla="*/ 26115 h 271603"/>
              <a:gd name="connsiteX5" fmla="*/ 176532 w 303488"/>
              <a:gd name="connsiteY5" fmla="*/ 3451 h 271603"/>
              <a:gd name="connsiteX6" fmla="*/ 122676 w 303488"/>
              <a:gd name="connsiteY6" fmla="*/ 791 h 271603"/>
              <a:gd name="connsiteX7" fmla="*/ 57363 w 303488"/>
              <a:gd name="connsiteY7" fmla="*/ 2122 h 271603"/>
              <a:gd name="connsiteX8" fmla="*/ 54743 w 303488"/>
              <a:gd name="connsiteY8" fmla="*/ 83361 h 271603"/>
              <a:gd name="connsiteX9" fmla="*/ 24705 w 303488"/>
              <a:gd name="connsiteY9" fmla="*/ 109648 h 271603"/>
              <a:gd name="connsiteX10" fmla="*/ 480 w 303488"/>
              <a:gd name="connsiteY10" fmla="*/ 168591 h 271603"/>
              <a:gd name="connsiteX11" fmla="*/ 46476 w 303488"/>
              <a:gd name="connsiteY11" fmla="*/ 207619 h 271603"/>
              <a:gd name="connsiteX12" fmla="*/ 38209 w 303488"/>
              <a:gd name="connsiteY12" fmla="*/ 271603 h 271603"/>
              <a:gd name="connsiteX13" fmla="*/ 113100 w 303488"/>
              <a:gd name="connsiteY13" fmla="*/ 256201 h 271603"/>
              <a:gd name="connsiteX14" fmla="*/ 282770 w 303488"/>
              <a:gd name="connsiteY14" fmla="*/ 249308 h 271603"/>
              <a:gd name="connsiteX0" fmla="*/ 282770 w 303488"/>
              <a:gd name="connsiteY0" fmla="*/ 249308 h 271603"/>
              <a:gd name="connsiteX1" fmla="*/ 271317 w 303488"/>
              <a:gd name="connsiteY1" fmla="*/ 153514 h 271603"/>
              <a:gd name="connsiteX2" fmla="*/ 303238 w 303488"/>
              <a:gd name="connsiteY2" fmla="*/ 89815 h 271603"/>
              <a:gd name="connsiteX3" fmla="*/ 285962 w 303488"/>
              <a:gd name="connsiteY3" fmla="*/ 33448 h 271603"/>
              <a:gd name="connsiteX4" fmla="*/ 236206 w 303488"/>
              <a:gd name="connsiteY4" fmla="*/ 26115 h 271603"/>
              <a:gd name="connsiteX5" fmla="*/ 176532 w 303488"/>
              <a:gd name="connsiteY5" fmla="*/ 3451 h 271603"/>
              <a:gd name="connsiteX6" fmla="*/ 122676 w 303488"/>
              <a:gd name="connsiteY6" fmla="*/ 791 h 271603"/>
              <a:gd name="connsiteX7" fmla="*/ 57363 w 303488"/>
              <a:gd name="connsiteY7" fmla="*/ 2122 h 271603"/>
              <a:gd name="connsiteX8" fmla="*/ 54743 w 303488"/>
              <a:gd name="connsiteY8" fmla="*/ 83361 h 271603"/>
              <a:gd name="connsiteX9" fmla="*/ 24705 w 303488"/>
              <a:gd name="connsiteY9" fmla="*/ 109648 h 271603"/>
              <a:gd name="connsiteX10" fmla="*/ 480 w 303488"/>
              <a:gd name="connsiteY10" fmla="*/ 168591 h 271603"/>
              <a:gd name="connsiteX11" fmla="*/ 46476 w 303488"/>
              <a:gd name="connsiteY11" fmla="*/ 207619 h 271603"/>
              <a:gd name="connsiteX12" fmla="*/ 38209 w 303488"/>
              <a:gd name="connsiteY12" fmla="*/ 271603 h 271603"/>
              <a:gd name="connsiteX13" fmla="*/ 113100 w 303488"/>
              <a:gd name="connsiteY13" fmla="*/ 256201 h 271603"/>
              <a:gd name="connsiteX14" fmla="*/ 197904 w 303488"/>
              <a:gd name="connsiteY14" fmla="*/ 242694 h 271603"/>
              <a:gd name="connsiteX15" fmla="*/ 282770 w 303488"/>
              <a:gd name="connsiteY15" fmla="*/ 249308 h 27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488" h="271603">
                <a:moveTo>
                  <a:pt x="282770" y="249308"/>
                </a:moveTo>
                <a:cubicBezTo>
                  <a:pt x="295005" y="234445"/>
                  <a:pt x="268438" y="182220"/>
                  <a:pt x="271317" y="153514"/>
                </a:cubicBezTo>
                <a:cubicBezTo>
                  <a:pt x="274196" y="124809"/>
                  <a:pt x="306649" y="109826"/>
                  <a:pt x="303238" y="89815"/>
                </a:cubicBezTo>
                <a:cubicBezTo>
                  <a:pt x="299827" y="69804"/>
                  <a:pt x="296602" y="45657"/>
                  <a:pt x="285962" y="33448"/>
                </a:cubicBezTo>
                <a:cubicBezTo>
                  <a:pt x="275322" y="21239"/>
                  <a:pt x="260828" y="-3922"/>
                  <a:pt x="236206" y="26115"/>
                </a:cubicBezTo>
                <a:cubicBezTo>
                  <a:pt x="217968" y="21116"/>
                  <a:pt x="195986" y="6079"/>
                  <a:pt x="176532" y="3451"/>
                </a:cubicBezTo>
                <a:cubicBezTo>
                  <a:pt x="161129" y="-1683"/>
                  <a:pt x="142537" y="1012"/>
                  <a:pt x="122676" y="791"/>
                </a:cubicBezTo>
                <a:cubicBezTo>
                  <a:pt x="102815" y="570"/>
                  <a:pt x="79134" y="-1506"/>
                  <a:pt x="57363" y="2122"/>
                </a:cubicBezTo>
                <a:cubicBezTo>
                  <a:pt x="56490" y="29202"/>
                  <a:pt x="55616" y="56281"/>
                  <a:pt x="54743" y="83361"/>
                </a:cubicBezTo>
                <a:lnTo>
                  <a:pt x="24705" y="109648"/>
                </a:lnTo>
                <a:cubicBezTo>
                  <a:pt x="28334" y="131419"/>
                  <a:pt x="-4308" y="147045"/>
                  <a:pt x="480" y="168591"/>
                </a:cubicBezTo>
                <a:cubicBezTo>
                  <a:pt x="2969" y="179792"/>
                  <a:pt x="40188" y="190450"/>
                  <a:pt x="46476" y="207619"/>
                </a:cubicBezTo>
                <a:cubicBezTo>
                  <a:pt x="52764" y="224788"/>
                  <a:pt x="34580" y="253460"/>
                  <a:pt x="38209" y="271603"/>
                </a:cubicBezTo>
                <a:cubicBezTo>
                  <a:pt x="59980" y="264346"/>
                  <a:pt x="90230" y="254295"/>
                  <a:pt x="113100" y="256201"/>
                </a:cubicBezTo>
                <a:cubicBezTo>
                  <a:pt x="139716" y="254568"/>
                  <a:pt x="169626" y="243843"/>
                  <a:pt x="197904" y="242694"/>
                </a:cubicBezTo>
                <a:cubicBezTo>
                  <a:pt x="226182" y="241545"/>
                  <a:pt x="270535" y="264171"/>
                  <a:pt x="282770" y="249308"/>
                </a:cubicBezTo>
                <a:close/>
              </a:path>
            </a:pathLst>
          </a:cu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80" name="ZoneTexte 10"/>
          <p:cNvSpPr txBox="1">
            <a:spLocks noChangeArrowheads="1"/>
          </p:cNvSpPr>
          <p:nvPr/>
        </p:nvSpPr>
        <p:spPr bwMode="auto">
          <a:xfrm>
            <a:off x="6519863" y="4549775"/>
            <a:ext cx="1828800" cy="276225"/>
          </a:xfrm>
          <a:prstGeom prst="rect">
            <a:avLst/>
          </a:prstGeom>
          <a:noFill/>
          <a:ln w="9525">
            <a:noFill/>
            <a:miter lim="800000"/>
            <a:headEnd/>
            <a:tailEnd/>
          </a:ln>
        </p:spPr>
        <p:txBody>
          <a:bodyPr>
            <a:spAutoFit/>
          </a:bodyPr>
          <a:lstStyle/>
          <a:p>
            <a:r>
              <a:rPr lang="fr-FR" altLang="fr-FR" sz="1200">
                <a:latin typeface="Bell MT" pitchFamily="18" charset="0"/>
              </a:rPr>
              <a:t>Côte d’Ivoire</a:t>
            </a:r>
          </a:p>
        </p:txBody>
      </p:sp>
      <p:sp>
        <p:nvSpPr>
          <p:cNvPr id="3081" name="ZoneTexte 11"/>
          <p:cNvSpPr txBox="1">
            <a:spLocks noChangeArrowheads="1"/>
          </p:cNvSpPr>
          <p:nvPr/>
        </p:nvSpPr>
        <p:spPr bwMode="auto">
          <a:xfrm>
            <a:off x="1524000" y="1219200"/>
            <a:ext cx="3124200" cy="369888"/>
          </a:xfrm>
          <a:prstGeom prst="rect">
            <a:avLst/>
          </a:prstGeom>
          <a:noFill/>
          <a:ln w="9525">
            <a:noFill/>
            <a:miter lim="800000"/>
            <a:headEnd/>
            <a:tailEnd/>
          </a:ln>
        </p:spPr>
        <p:txBody>
          <a:bodyPr>
            <a:spAutoFit/>
          </a:bodyPr>
          <a:lstStyle/>
          <a:p>
            <a:pPr algn="ctr"/>
            <a:r>
              <a:rPr lang="fr-FR" altLang="fr-FR">
                <a:latin typeface="Bell MT" pitchFamily="18" charset="0"/>
              </a:rPr>
              <a:t>Carte du Burkina Faso</a:t>
            </a:r>
          </a:p>
        </p:txBody>
      </p:sp>
      <p:sp>
        <p:nvSpPr>
          <p:cNvPr id="3082" name="ZoneTexte 12"/>
          <p:cNvSpPr txBox="1">
            <a:spLocks noChangeArrowheads="1"/>
          </p:cNvSpPr>
          <p:nvPr/>
        </p:nvSpPr>
        <p:spPr bwMode="auto">
          <a:xfrm>
            <a:off x="5026025" y="66675"/>
            <a:ext cx="2286000" cy="369888"/>
          </a:xfrm>
          <a:prstGeom prst="rect">
            <a:avLst/>
          </a:prstGeom>
          <a:noFill/>
          <a:ln w="9525">
            <a:noFill/>
            <a:miter lim="800000"/>
            <a:headEnd/>
            <a:tailEnd/>
          </a:ln>
        </p:spPr>
        <p:txBody>
          <a:bodyPr>
            <a:spAutoFit/>
          </a:bodyPr>
          <a:lstStyle/>
          <a:p>
            <a:r>
              <a:rPr lang="fr-FR" altLang="fr-FR">
                <a:latin typeface="Bell MT" pitchFamily="18" charset="0"/>
              </a:rPr>
              <a:t>Carte de l’ Afrique</a:t>
            </a:r>
          </a:p>
        </p:txBody>
      </p:sp>
      <p:sp>
        <p:nvSpPr>
          <p:cNvPr id="14" name="Ellipse 13"/>
          <p:cNvSpPr/>
          <p:nvPr/>
        </p:nvSpPr>
        <p:spPr>
          <a:xfrm>
            <a:off x="1619250" y="4506913"/>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84" name="ZoneTexte 14"/>
          <p:cNvSpPr txBox="1">
            <a:spLocks noChangeArrowheads="1"/>
          </p:cNvSpPr>
          <p:nvPr/>
        </p:nvSpPr>
        <p:spPr bwMode="auto">
          <a:xfrm>
            <a:off x="2286000" y="4391025"/>
            <a:ext cx="2362200" cy="461963"/>
          </a:xfrm>
          <a:prstGeom prst="rect">
            <a:avLst/>
          </a:prstGeom>
          <a:noFill/>
          <a:ln w="9525">
            <a:noFill/>
            <a:miter lim="800000"/>
            <a:headEnd/>
            <a:tailEnd/>
          </a:ln>
        </p:spPr>
        <p:txBody>
          <a:bodyPr>
            <a:spAutoFit/>
          </a:bodyPr>
          <a:lstStyle/>
          <a:p>
            <a:r>
              <a:rPr lang="fr-FR" altLang="fr-FR" sz="1200">
                <a:latin typeface="Bell MT" pitchFamily="18" charset="0"/>
              </a:rPr>
              <a:t>Région du Burkina Faso où ont été prises les photos</a:t>
            </a:r>
          </a:p>
        </p:txBody>
      </p:sp>
      <p:sp>
        <p:nvSpPr>
          <p:cNvPr id="3085" name="ZoneTexte 46"/>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t>2</a:t>
            </a:r>
          </a:p>
        </p:txBody>
      </p:sp>
      <p:cxnSp>
        <p:nvCxnSpPr>
          <p:cNvPr id="3" name="Connecteur droit avec flèche 2"/>
          <p:cNvCxnSpPr>
            <a:stCxn id="6" idx="15"/>
          </p:cNvCxnSpPr>
          <p:nvPr/>
        </p:nvCxnSpPr>
        <p:spPr>
          <a:xfrm flipH="1">
            <a:off x="4000500" y="1763713"/>
            <a:ext cx="1978025" cy="971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a:off x="6096000" y="4549775"/>
            <a:ext cx="303213" cy="271463"/>
          </a:xfrm>
          <a:custGeom>
            <a:avLst/>
            <a:gdLst>
              <a:gd name="connsiteX0" fmla="*/ 261257 w 297960"/>
              <a:gd name="connsiteY0" fmla="*/ 261257 h 295728"/>
              <a:gd name="connsiteX1" fmla="*/ 261257 w 297960"/>
              <a:gd name="connsiteY1" fmla="*/ 32657 h 295728"/>
              <a:gd name="connsiteX2" fmla="*/ 174171 w 297960"/>
              <a:gd name="connsiteY2" fmla="*/ 21771 h 295728"/>
              <a:gd name="connsiteX3" fmla="*/ 97971 w 297960"/>
              <a:gd name="connsiteY3" fmla="*/ 0 h 295728"/>
              <a:gd name="connsiteX4" fmla="*/ 32657 w 297960"/>
              <a:gd name="connsiteY4" fmla="*/ 10885 h 295728"/>
              <a:gd name="connsiteX5" fmla="*/ 10886 w 297960"/>
              <a:gd name="connsiteY5" fmla="*/ 76200 h 295728"/>
              <a:gd name="connsiteX6" fmla="*/ 0 w 297960"/>
              <a:gd name="connsiteY6" fmla="*/ 108857 h 295728"/>
              <a:gd name="connsiteX7" fmla="*/ 10886 w 297960"/>
              <a:gd name="connsiteY7" fmla="*/ 174171 h 295728"/>
              <a:gd name="connsiteX8" fmla="*/ 21771 w 297960"/>
              <a:gd name="connsiteY8" fmla="*/ 206828 h 295728"/>
              <a:gd name="connsiteX9" fmla="*/ 32657 w 297960"/>
              <a:gd name="connsiteY9" fmla="*/ 261257 h 295728"/>
              <a:gd name="connsiteX10" fmla="*/ 97971 w 297960"/>
              <a:gd name="connsiteY10" fmla="*/ 239485 h 295728"/>
              <a:gd name="connsiteX11" fmla="*/ 261257 w 297960"/>
              <a:gd name="connsiteY11" fmla="*/ 261257 h 295728"/>
              <a:gd name="connsiteX0" fmla="*/ 285962 w 310061"/>
              <a:gd name="connsiteY0" fmla="*/ 261257 h 274114"/>
              <a:gd name="connsiteX1" fmla="*/ 285962 w 310061"/>
              <a:gd name="connsiteY1" fmla="*/ 32657 h 274114"/>
              <a:gd name="connsiteX2" fmla="*/ 198876 w 310061"/>
              <a:gd name="connsiteY2" fmla="*/ 21771 h 274114"/>
              <a:gd name="connsiteX3" fmla="*/ 122676 w 310061"/>
              <a:gd name="connsiteY3" fmla="*/ 0 h 274114"/>
              <a:gd name="connsiteX4" fmla="*/ 57362 w 310061"/>
              <a:gd name="connsiteY4" fmla="*/ 10885 h 274114"/>
              <a:gd name="connsiteX5" fmla="*/ 35591 w 310061"/>
              <a:gd name="connsiteY5" fmla="*/ 76200 h 274114"/>
              <a:gd name="connsiteX6" fmla="*/ 24705 w 310061"/>
              <a:gd name="connsiteY6" fmla="*/ 108857 h 274114"/>
              <a:gd name="connsiteX7" fmla="*/ 480 w 310061"/>
              <a:gd name="connsiteY7" fmla="*/ 167800 h 274114"/>
              <a:gd name="connsiteX8" fmla="*/ 46476 w 310061"/>
              <a:gd name="connsiteY8" fmla="*/ 206828 h 274114"/>
              <a:gd name="connsiteX9" fmla="*/ 57362 w 310061"/>
              <a:gd name="connsiteY9" fmla="*/ 261257 h 274114"/>
              <a:gd name="connsiteX10" fmla="*/ 122676 w 310061"/>
              <a:gd name="connsiteY10" fmla="*/ 239485 h 274114"/>
              <a:gd name="connsiteX11" fmla="*/ 285962 w 310061"/>
              <a:gd name="connsiteY11" fmla="*/ 261257 h 274114"/>
              <a:gd name="connsiteX0" fmla="*/ 285962 w 310061"/>
              <a:gd name="connsiteY0" fmla="*/ 261257 h 274114"/>
              <a:gd name="connsiteX1" fmla="*/ 285962 w 310061"/>
              <a:gd name="connsiteY1" fmla="*/ 32657 h 274114"/>
              <a:gd name="connsiteX2" fmla="*/ 198876 w 310061"/>
              <a:gd name="connsiteY2" fmla="*/ 21771 h 274114"/>
              <a:gd name="connsiteX3" fmla="*/ 122676 w 310061"/>
              <a:gd name="connsiteY3" fmla="*/ 0 h 274114"/>
              <a:gd name="connsiteX4" fmla="*/ 57362 w 310061"/>
              <a:gd name="connsiteY4" fmla="*/ 10885 h 274114"/>
              <a:gd name="connsiteX5" fmla="*/ 54743 w 310061"/>
              <a:gd name="connsiteY5" fmla="*/ 82570 h 274114"/>
              <a:gd name="connsiteX6" fmla="*/ 24705 w 310061"/>
              <a:gd name="connsiteY6" fmla="*/ 108857 h 274114"/>
              <a:gd name="connsiteX7" fmla="*/ 480 w 310061"/>
              <a:gd name="connsiteY7" fmla="*/ 167800 h 274114"/>
              <a:gd name="connsiteX8" fmla="*/ 46476 w 310061"/>
              <a:gd name="connsiteY8" fmla="*/ 206828 h 274114"/>
              <a:gd name="connsiteX9" fmla="*/ 57362 w 310061"/>
              <a:gd name="connsiteY9" fmla="*/ 261257 h 274114"/>
              <a:gd name="connsiteX10" fmla="*/ 122676 w 310061"/>
              <a:gd name="connsiteY10" fmla="*/ 239485 h 274114"/>
              <a:gd name="connsiteX11" fmla="*/ 285962 w 310061"/>
              <a:gd name="connsiteY11" fmla="*/ 261257 h 274114"/>
              <a:gd name="connsiteX0" fmla="*/ 285962 w 310061"/>
              <a:gd name="connsiteY0" fmla="*/ 263978 h 276835"/>
              <a:gd name="connsiteX1" fmla="*/ 285962 w 310061"/>
              <a:gd name="connsiteY1" fmla="*/ 35378 h 276835"/>
              <a:gd name="connsiteX2" fmla="*/ 198876 w 310061"/>
              <a:gd name="connsiteY2" fmla="*/ 24492 h 276835"/>
              <a:gd name="connsiteX3" fmla="*/ 122676 w 310061"/>
              <a:gd name="connsiteY3" fmla="*/ 2721 h 276835"/>
              <a:gd name="connsiteX4" fmla="*/ 140353 w 310061"/>
              <a:gd name="connsiteY4" fmla="*/ 93231 h 276835"/>
              <a:gd name="connsiteX5" fmla="*/ 54743 w 310061"/>
              <a:gd name="connsiteY5" fmla="*/ 85291 h 276835"/>
              <a:gd name="connsiteX6" fmla="*/ 24705 w 310061"/>
              <a:gd name="connsiteY6" fmla="*/ 111578 h 276835"/>
              <a:gd name="connsiteX7" fmla="*/ 480 w 310061"/>
              <a:gd name="connsiteY7" fmla="*/ 170521 h 276835"/>
              <a:gd name="connsiteX8" fmla="*/ 46476 w 310061"/>
              <a:gd name="connsiteY8" fmla="*/ 209549 h 276835"/>
              <a:gd name="connsiteX9" fmla="*/ 57362 w 310061"/>
              <a:gd name="connsiteY9" fmla="*/ 263978 h 276835"/>
              <a:gd name="connsiteX10" fmla="*/ 122676 w 310061"/>
              <a:gd name="connsiteY10" fmla="*/ 242206 h 276835"/>
              <a:gd name="connsiteX11" fmla="*/ 285962 w 310061"/>
              <a:gd name="connsiteY11" fmla="*/ 263978 h 276835"/>
              <a:gd name="connsiteX0" fmla="*/ 285962 w 310061"/>
              <a:gd name="connsiteY0" fmla="*/ 263308 h 276165"/>
              <a:gd name="connsiteX1" fmla="*/ 285962 w 310061"/>
              <a:gd name="connsiteY1" fmla="*/ 34708 h 276165"/>
              <a:gd name="connsiteX2" fmla="*/ 198876 w 310061"/>
              <a:gd name="connsiteY2" fmla="*/ 23822 h 276165"/>
              <a:gd name="connsiteX3" fmla="*/ 122676 w 310061"/>
              <a:gd name="connsiteY3" fmla="*/ 2051 h 276165"/>
              <a:gd name="connsiteX4" fmla="*/ 57363 w 310061"/>
              <a:gd name="connsiteY4" fmla="*/ 3382 h 276165"/>
              <a:gd name="connsiteX5" fmla="*/ 54743 w 310061"/>
              <a:gd name="connsiteY5" fmla="*/ 84621 h 276165"/>
              <a:gd name="connsiteX6" fmla="*/ 24705 w 310061"/>
              <a:gd name="connsiteY6" fmla="*/ 110908 h 276165"/>
              <a:gd name="connsiteX7" fmla="*/ 480 w 310061"/>
              <a:gd name="connsiteY7" fmla="*/ 169851 h 276165"/>
              <a:gd name="connsiteX8" fmla="*/ 46476 w 310061"/>
              <a:gd name="connsiteY8" fmla="*/ 208879 h 276165"/>
              <a:gd name="connsiteX9" fmla="*/ 57362 w 310061"/>
              <a:gd name="connsiteY9" fmla="*/ 263308 h 276165"/>
              <a:gd name="connsiteX10" fmla="*/ 122676 w 310061"/>
              <a:gd name="connsiteY10" fmla="*/ 241536 h 276165"/>
              <a:gd name="connsiteX11" fmla="*/ 285962 w 310061"/>
              <a:gd name="connsiteY11" fmla="*/ 263308 h 276165"/>
              <a:gd name="connsiteX0" fmla="*/ 285962 w 303169"/>
              <a:gd name="connsiteY0" fmla="*/ 262048 h 274905"/>
              <a:gd name="connsiteX1" fmla="*/ 285962 w 303169"/>
              <a:gd name="connsiteY1" fmla="*/ 33448 h 274905"/>
              <a:gd name="connsiteX2" fmla="*/ 176532 w 303169"/>
              <a:gd name="connsiteY2" fmla="*/ 3451 h 274905"/>
              <a:gd name="connsiteX3" fmla="*/ 122676 w 303169"/>
              <a:gd name="connsiteY3" fmla="*/ 791 h 274905"/>
              <a:gd name="connsiteX4" fmla="*/ 57363 w 303169"/>
              <a:gd name="connsiteY4" fmla="*/ 2122 h 274905"/>
              <a:gd name="connsiteX5" fmla="*/ 54743 w 303169"/>
              <a:gd name="connsiteY5" fmla="*/ 83361 h 274905"/>
              <a:gd name="connsiteX6" fmla="*/ 24705 w 303169"/>
              <a:gd name="connsiteY6" fmla="*/ 109648 h 274905"/>
              <a:gd name="connsiteX7" fmla="*/ 480 w 303169"/>
              <a:gd name="connsiteY7" fmla="*/ 168591 h 274905"/>
              <a:gd name="connsiteX8" fmla="*/ 46476 w 303169"/>
              <a:gd name="connsiteY8" fmla="*/ 207619 h 274905"/>
              <a:gd name="connsiteX9" fmla="*/ 57362 w 303169"/>
              <a:gd name="connsiteY9" fmla="*/ 262048 h 274905"/>
              <a:gd name="connsiteX10" fmla="*/ 122676 w 303169"/>
              <a:gd name="connsiteY10" fmla="*/ 240276 h 274905"/>
              <a:gd name="connsiteX11" fmla="*/ 285962 w 303169"/>
              <a:gd name="connsiteY11" fmla="*/ 262048 h 274905"/>
              <a:gd name="connsiteX0" fmla="*/ 285962 w 313066"/>
              <a:gd name="connsiteY0" fmla="*/ 262048 h 274905"/>
              <a:gd name="connsiteX1" fmla="*/ 285962 w 313066"/>
              <a:gd name="connsiteY1" fmla="*/ 33448 h 274905"/>
              <a:gd name="connsiteX2" fmla="*/ 176532 w 313066"/>
              <a:gd name="connsiteY2" fmla="*/ 3451 h 274905"/>
              <a:gd name="connsiteX3" fmla="*/ 122676 w 313066"/>
              <a:gd name="connsiteY3" fmla="*/ 791 h 274905"/>
              <a:gd name="connsiteX4" fmla="*/ 57363 w 313066"/>
              <a:gd name="connsiteY4" fmla="*/ 2122 h 274905"/>
              <a:gd name="connsiteX5" fmla="*/ 54743 w 313066"/>
              <a:gd name="connsiteY5" fmla="*/ 83361 h 274905"/>
              <a:gd name="connsiteX6" fmla="*/ 24705 w 313066"/>
              <a:gd name="connsiteY6" fmla="*/ 109648 h 274905"/>
              <a:gd name="connsiteX7" fmla="*/ 480 w 313066"/>
              <a:gd name="connsiteY7" fmla="*/ 168591 h 274905"/>
              <a:gd name="connsiteX8" fmla="*/ 46476 w 313066"/>
              <a:gd name="connsiteY8" fmla="*/ 207619 h 274905"/>
              <a:gd name="connsiteX9" fmla="*/ 57362 w 313066"/>
              <a:gd name="connsiteY9" fmla="*/ 262048 h 274905"/>
              <a:gd name="connsiteX10" fmla="*/ 122676 w 313066"/>
              <a:gd name="connsiteY10" fmla="*/ 240276 h 274905"/>
              <a:gd name="connsiteX11" fmla="*/ 285962 w 313066"/>
              <a:gd name="connsiteY11" fmla="*/ 262048 h 274905"/>
              <a:gd name="connsiteX0" fmla="*/ 285962 w 302227"/>
              <a:gd name="connsiteY0" fmla="*/ 262048 h 274905"/>
              <a:gd name="connsiteX1" fmla="*/ 285962 w 302227"/>
              <a:gd name="connsiteY1" fmla="*/ 33448 h 274905"/>
              <a:gd name="connsiteX2" fmla="*/ 176532 w 302227"/>
              <a:gd name="connsiteY2" fmla="*/ 3451 h 274905"/>
              <a:gd name="connsiteX3" fmla="*/ 122676 w 302227"/>
              <a:gd name="connsiteY3" fmla="*/ 791 h 274905"/>
              <a:gd name="connsiteX4" fmla="*/ 57363 w 302227"/>
              <a:gd name="connsiteY4" fmla="*/ 2122 h 274905"/>
              <a:gd name="connsiteX5" fmla="*/ 54743 w 302227"/>
              <a:gd name="connsiteY5" fmla="*/ 83361 h 274905"/>
              <a:gd name="connsiteX6" fmla="*/ 24705 w 302227"/>
              <a:gd name="connsiteY6" fmla="*/ 109648 h 274905"/>
              <a:gd name="connsiteX7" fmla="*/ 480 w 302227"/>
              <a:gd name="connsiteY7" fmla="*/ 168591 h 274905"/>
              <a:gd name="connsiteX8" fmla="*/ 46476 w 302227"/>
              <a:gd name="connsiteY8" fmla="*/ 207619 h 274905"/>
              <a:gd name="connsiteX9" fmla="*/ 57362 w 302227"/>
              <a:gd name="connsiteY9" fmla="*/ 262048 h 274905"/>
              <a:gd name="connsiteX10" fmla="*/ 122676 w 302227"/>
              <a:gd name="connsiteY10" fmla="*/ 240276 h 274905"/>
              <a:gd name="connsiteX11" fmla="*/ 285962 w 302227"/>
              <a:gd name="connsiteY11" fmla="*/ 262048 h 274905"/>
              <a:gd name="connsiteX0" fmla="*/ 285962 w 300945"/>
              <a:gd name="connsiteY0" fmla="*/ 262048 h 274905"/>
              <a:gd name="connsiteX1" fmla="*/ 285962 w 300945"/>
              <a:gd name="connsiteY1" fmla="*/ 33448 h 274905"/>
              <a:gd name="connsiteX2" fmla="*/ 176532 w 300945"/>
              <a:gd name="connsiteY2" fmla="*/ 3451 h 274905"/>
              <a:gd name="connsiteX3" fmla="*/ 122676 w 300945"/>
              <a:gd name="connsiteY3" fmla="*/ 791 h 274905"/>
              <a:gd name="connsiteX4" fmla="*/ 57363 w 300945"/>
              <a:gd name="connsiteY4" fmla="*/ 2122 h 274905"/>
              <a:gd name="connsiteX5" fmla="*/ 54743 w 300945"/>
              <a:gd name="connsiteY5" fmla="*/ 83361 h 274905"/>
              <a:gd name="connsiteX6" fmla="*/ 24705 w 300945"/>
              <a:gd name="connsiteY6" fmla="*/ 109648 h 274905"/>
              <a:gd name="connsiteX7" fmla="*/ 480 w 300945"/>
              <a:gd name="connsiteY7" fmla="*/ 168591 h 274905"/>
              <a:gd name="connsiteX8" fmla="*/ 46476 w 300945"/>
              <a:gd name="connsiteY8" fmla="*/ 207619 h 274905"/>
              <a:gd name="connsiteX9" fmla="*/ 57362 w 300945"/>
              <a:gd name="connsiteY9" fmla="*/ 262048 h 274905"/>
              <a:gd name="connsiteX10" fmla="*/ 122676 w 300945"/>
              <a:gd name="connsiteY10" fmla="*/ 240276 h 274905"/>
              <a:gd name="connsiteX11" fmla="*/ 285962 w 300945"/>
              <a:gd name="connsiteY11" fmla="*/ 262048 h 274905"/>
              <a:gd name="connsiteX0" fmla="*/ 285962 w 313982"/>
              <a:gd name="connsiteY0" fmla="*/ 262048 h 274905"/>
              <a:gd name="connsiteX1" fmla="*/ 285962 w 313982"/>
              <a:gd name="connsiteY1" fmla="*/ 33448 h 274905"/>
              <a:gd name="connsiteX2" fmla="*/ 176532 w 313982"/>
              <a:gd name="connsiteY2" fmla="*/ 3451 h 274905"/>
              <a:gd name="connsiteX3" fmla="*/ 122676 w 313982"/>
              <a:gd name="connsiteY3" fmla="*/ 791 h 274905"/>
              <a:gd name="connsiteX4" fmla="*/ 57363 w 313982"/>
              <a:gd name="connsiteY4" fmla="*/ 2122 h 274905"/>
              <a:gd name="connsiteX5" fmla="*/ 54743 w 313982"/>
              <a:gd name="connsiteY5" fmla="*/ 83361 h 274905"/>
              <a:gd name="connsiteX6" fmla="*/ 24705 w 313982"/>
              <a:gd name="connsiteY6" fmla="*/ 109648 h 274905"/>
              <a:gd name="connsiteX7" fmla="*/ 480 w 313982"/>
              <a:gd name="connsiteY7" fmla="*/ 168591 h 274905"/>
              <a:gd name="connsiteX8" fmla="*/ 46476 w 313982"/>
              <a:gd name="connsiteY8" fmla="*/ 207619 h 274905"/>
              <a:gd name="connsiteX9" fmla="*/ 57362 w 313982"/>
              <a:gd name="connsiteY9" fmla="*/ 262048 h 274905"/>
              <a:gd name="connsiteX10" fmla="*/ 122676 w 313982"/>
              <a:gd name="connsiteY10" fmla="*/ 240276 h 274905"/>
              <a:gd name="connsiteX11" fmla="*/ 285962 w 313982"/>
              <a:gd name="connsiteY11" fmla="*/ 262048 h 274905"/>
              <a:gd name="connsiteX0" fmla="*/ 285962 w 313982"/>
              <a:gd name="connsiteY0" fmla="*/ 262048 h 274905"/>
              <a:gd name="connsiteX1" fmla="*/ 285962 w 313982"/>
              <a:gd name="connsiteY1" fmla="*/ 33448 h 274905"/>
              <a:gd name="connsiteX2" fmla="*/ 176532 w 313982"/>
              <a:gd name="connsiteY2" fmla="*/ 3451 h 274905"/>
              <a:gd name="connsiteX3" fmla="*/ 122676 w 313982"/>
              <a:gd name="connsiteY3" fmla="*/ 791 h 274905"/>
              <a:gd name="connsiteX4" fmla="*/ 57363 w 313982"/>
              <a:gd name="connsiteY4" fmla="*/ 2122 h 274905"/>
              <a:gd name="connsiteX5" fmla="*/ 54743 w 313982"/>
              <a:gd name="connsiteY5" fmla="*/ 83361 h 274905"/>
              <a:gd name="connsiteX6" fmla="*/ 24705 w 313982"/>
              <a:gd name="connsiteY6" fmla="*/ 109648 h 274905"/>
              <a:gd name="connsiteX7" fmla="*/ 480 w 313982"/>
              <a:gd name="connsiteY7" fmla="*/ 168591 h 274905"/>
              <a:gd name="connsiteX8" fmla="*/ 46476 w 313982"/>
              <a:gd name="connsiteY8" fmla="*/ 207619 h 274905"/>
              <a:gd name="connsiteX9" fmla="*/ 57362 w 313982"/>
              <a:gd name="connsiteY9" fmla="*/ 262048 h 274905"/>
              <a:gd name="connsiteX10" fmla="*/ 122676 w 313982"/>
              <a:gd name="connsiteY10" fmla="*/ 240276 h 274905"/>
              <a:gd name="connsiteX11" fmla="*/ 285962 w 313982"/>
              <a:gd name="connsiteY11" fmla="*/ 262048 h 274905"/>
              <a:gd name="connsiteX0" fmla="*/ 285962 w 300039"/>
              <a:gd name="connsiteY0" fmla="*/ 262048 h 274905"/>
              <a:gd name="connsiteX1" fmla="*/ 285962 w 300039"/>
              <a:gd name="connsiteY1" fmla="*/ 33448 h 274905"/>
              <a:gd name="connsiteX2" fmla="*/ 176532 w 300039"/>
              <a:gd name="connsiteY2" fmla="*/ 3451 h 274905"/>
              <a:gd name="connsiteX3" fmla="*/ 122676 w 300039"/>
              <a:gd name="connsiteY3" fmla="*/ 791 h 274905"/>
              <a:gd name="connsiteX4" fmla="*/ 57363 w 300039"/>
              <a:gd name="connsiteY4" fmla="*/ 2122 h 274905"/>
              <a:gd name="connsiteX5" fmla="*/ 54743 w 300039"/>
              <a:gd name="connsiteY5" fmla="*/ 83361 h 274905"/>
              <a:gd name="connsiteX6" fmla="*/ 24705 w 300039"/>
              <a:gd name="connsiteY6" fmla="*/ 109648 h 274905"/>
              <a:gd name="connsiteX7" fmla="*/ 480 w 300039"/>
              <a:gd name="connsiteY7" fmla="*/ 168591 h 274905"/>
              <a:gd name="connsiteX8" fmla="*/ 46476 w 300039"/>
              <a:gd name="connsiteY8" fmla="*/ 207619 h 274905"/>
              <a:gd name="connsiteX9" fmla="*/ 57362 w 300039"/>
              <a:gd name="connsiteY9" fmla="*/ 262048 h 274905"/>
              <a:gd name="connsiteX10" fmla="*/ 122676 w 300039"/>
              <a:gd name="connsiteY10" fmla="*/ 240276 h 274905"/>
              <a:gd name="connsiteX11" fmla="*/ 285962 w 300039"/>
              <a:gd name="connsiteY11" fmla="*/ 262048 h 274905"/>
              <a:gd name="connsiteX0" fmla="*/ 285962 w 305950"/>
              <a:gd name="connsiteY0" fmla="*/ 262048 h 270884"/>
              <a:gd name="connsiteX1" fmla="*/ 303238 w 305950"/>
              <a:gd name="connsiteY1" fmla="*/ 89815 h 270884"/>
              <a:gd name="connsiteX2" fmla="*/ 285962 w 305950"/>
              <a:gd name="connsiteY2" fmla="*/ 33448 h 270884"/>
              <a:gd name="connsiteX3" fmla="*/ 176532 w 305950"/>
              <a:gd name="connsiteY3" fmla="*/ 3451 h 270884"/>
              <a:gd name="connsiteX4" fmla="*/ 122676 w 305950"/>
              <a:gd name="connsiteY4" fmla="*/ 791 h 270884"/>
              <a:gd name="connsiteX5" fmla="*/ 57363 w 305950"/>
              <a:gd name="connsiteY5" fmla="*/ 2122 h 270884"/>
              <a:gd name="connsiteX6" fmla="*/ 54743 w 305950"/>
              <a:gd name="connsiteY6" fmla="*/ 83361 h 270884"/>
              <a:gd name="connsiteX7" fmla="*/ 24705 w 305950"/>
              <a:gd name="connsiteY7" fmla="*/ 109648 h 270884"/>
              <a:gd name="connsiteX8" fmla="*/ 480 w 305950"/>
              <a:gd name="connsiteY8" fmla="*/ 168591 h 270884"/>
              <a:gd name="connsiteX9" fmla="*/ 46476 w 305950"/>
              <a:gd name="connsiteY9" fmla="*/ 207619 h 270884"/>
              <a:gd name="connsiteX10" fmla="*/ 57362 w 305950"/>
              <a:gd name="connsiteY10" fmla="*/ 262048 h 270884"/>
              <a:gd name="connsiteX11" fmla="*/ 122676 w 305950"/>
              <a:gd name="connsiteY11" fmla="*/ 240276 h 270884"/>
              <a:gd name="connsiteX12" fmla="*/ 285962 w 305950"/>
              <a:gd name="connsiteY12"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3885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3885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2611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5950"/>
              <a:gd name="connsiteY0" fmla="*/ 262048 h 270884"/>
              <a:gd name="connsiteX1" fmla="*/ 303238 w 305950"/>
              <a:gd name="connsiteY1" fmla="*/ 89815 h 270884"/>
              <a:gd name="connsiteX2" fmla="*/ 285962 w 305950"/>
              <a:gd name="connsiteY2" fmla="*/ 33448 h 270884"/>
              <a:gd name="connsiteX3" fmla="*/ 236206 w 305950"/>
              <a:gd name="connsiteY3" fmla="*/ 26115 h 270884"/>
              <a:gd name="connsiteX4" fmla="*/ 176532 w 305950"/>
              <a:gd name="connsiteY4" fmla="*/ 3451 h 270884"/>
              <a:gd name="connsiteX5" fmla="*/ 122676 w 305950"/>
              <a:gd name="connsiteY5" fmla="*/ 791 h 270884"/>
              <a:gd name="connsiteX6" fmla="*/ 57363 w 305950"/>
              <a:gd name="connsiteY6" fmla="*/ 2122 h 270884"/>
              <a:gd name="connsiteX7" fmla="*/ 54743 w 305950"/>
              <a:gd name="connsiteY7" fmla="*/ 83361 h 270884"/>
              <a:gd name="connsiteX8" fmla="*/ 24705 w 305950"/>
              <a:gd name="connsiteY8" fmla="*/ 109648 h 270884"/>
              <a:gd name="connsiteX9" fmla="*/ 480 w 305950"/>
              <a:gd name="connsiteY9" fmla="*/ 168591 h 270884"/>
              <a:gd name="connsiteX10" fmla="*/ 46476 w 305950"/>
              <a:gd name="connsiteY10" fmla="*/ 207619 h 270884"/>
              <a:gd name="connsiteX11" fmla="*/ 57362 w 305950"/>
              <a:gd name="connsiteY11" fmla="*/ 262048 h 270884"/>
              <a:gd name="connsiteX12" fmla="*/ 122676 w 305950"/>
              <a:gd name="connsiteY12" fmla="*/ 240276 h 270884"/>
              <a:gd name="connsiteX13" fmla="*/ 285962 w 305950"/>
              <a:gd name="connsiteY13" fmla="*/ 262048 h 270884"/>
              <a:gd name="connsiteX0" fmla="*/ 285962 w 303583"/>
              <a:gd name="connsiteY0" fmla="*/ 262048 h 266492"/>
              <a:gd name="connsiteX1" fmla="*/ 280893 w 303583"/>
              <a:gd name="connsiteY1" fmla="*/ 153514 h 266492"/>
              <a:gd name="connsiteX2" fmla="*/ 303238 w 303583"/>
              <a:gd name="connsiteY2" fmla="*/ 89815 h 266492"/>
              <a:gd name="connsiteX3" fmla="*/ 285962 w 303583"/>
              <a:gd name="connsiteY3" fmla="*/ 33448 h 266492"/>
              <a:gd name="connsiteX4" fmla="*/ 236206 w 303583"/>
              <a:gd name="connsiteY4" fmla="*/ 26115 h 266492"/>
              <a:gd name="connsiteX5" fmla="*/ 176532 w 303583"/>
              <a:gd name="connsiteY5" fmla="*/ 3451 h 266492"/>
              <a:gd name="connsiteX6" fmla="*/ 122676 w 303583"/>
              <a:gd name="connsiteY6" fmla="*/ 791 h 266492"/>
              <a:gd name="connsiteX7" fmla="*/ 57363 w 303583"/>
              <a:gd name="connsiteY7" fmla="*/ 2122 h 266492"/>
              <a:gd name="connsiteX8" fmla="*/ 54743 w 303583"/>
              <a:gd name="connsiteY8" fmla="*/ 83361 h 266492"/>
              <a:gd name="connsiteX9" fmla="*/ 24705 w 303583"/>
              <a:gd name="connsiteY9" fmla="*/ 109648 h 266492"/>
              <a:gd name="connsiteX10" fmla="*/ 480 w 303583"/>
              <a:gd name="connsiteY10" fmla="*/ 168591 h 266492"/>
              <a:gd name="connsiteX11" fmla="*/ 46476 w 303583"/>
              <a:gd name="connsiteY11" fmla="*/ 207619 h 266492"/>
              <a:gd name="connsiteX12" fmla="*/ 57362 w 303583"/>
              <a:gd name="connsiteY12" fmla="*/ 262048 h 266492"/>
              <a:gd name="connsiteX13" fmla="*/ 122676 w 303583"/>
              <a:gd name="connsiteY13" fmla="*/ 240276 h 266492"/>
              <a:gd name="connsiteX14" fmla="*/ 285962 w 303583"/>
              <a:gd name="connsiteY14" fmla="*/ 262048 h 266492"/>
              <a:gd name="connsiteX0" fmla="*/ 285962 w 303488"/>
              <a:gd name="connsiteY0" fmla="*/ 262048 h 266492"/>
              <a:gd name="connsiteX1" fmla="*/ 271317 w 303488"/>
              <a:gd name="connsiteY1" fmla="*/ 153514 h 266492"/>
              <a:gd name="connsiteX2" fmla="*/ 303238 w 303488"/>
              <a:gd name="connsiteY2" fmla="*/ 89815 h 266492"/>
              <a:gd name="connsiteX3" fmla="*/ 285962 w 303488"/>
              <a:gd name="connsiteY3" fmla="*/ 33448 h 266492"/>
              <a:gd name="connsiteX4" fmla="*/ 236206 w 303488"/>
              <a:gd name="connsiteY4" fmla="*/ 26115 h 266492"/>
              <a:gd name="connsiteX5" fmla="*/ 176532 w 303488"/>
              <a:gd name="connsiteY5" fmla="*/ 3451 h 266492"/>
              <a:gd name="connsiteX6" fmla="*/ 122676 w 303488"/>
              <a:gd name="connsiteY6" fmla="*/ 791 h 266492"/>
              <a:gd name="connsiteX7" fmla="*/ 57363 w 303488"/>
              <a:gd name="connsiteY7" fmla="*/ 2122 h 266492"/>
              <a:gd name="connsiteX8" fmla="*/ 54743 w 303488"/>
              <a:gd name="connsiteY8" fmla="*/ 83361 h 266492"/>
              <a:gd name="connsiteX9" fmla="*/ 24705 w 303488"/>
              <a:gd name="connsiteY9" fmla="*/ 109648 h 266492"/>
              <a:gd name="connsiteX10" fmla="*/ 480 w 303488"/>
              <a:gd name="connsiteY10" fmla="*/ 168591 h 266492"/>
              <a:gd name="connsiteX11" fmla="*/ 46476 w 303488"/>
              <a:gd name="connsiteY11" fmla="*/ 207619 h 266492"/>
              <a:gd name="connsiteX12" fmla="*/ 57362 w 303488"/>
              <a:gd name="connsiteY12" fmla="*/ 262048 h 266492"/>
              <a:gd name="connsiteX13" fmla="*/ 122676 w 303488"/>
              <a:gd name="connsiteY13" fmla="*/ 240276 h 266492"/>
              <a:gd name="connsiteX14" fmla="*/ 285962 w 303488"/>
              <a:gd name="connsiteY14" fmla="*/ 262048 h 266492"/>
              <a:gd name="connsiteX0" fmla="*/ 282770 w 303488"/>
              <a:gd name="connsiteY0" fmla="*/ 249308 h 262048"/>
              <a:gd name="connsiteX1" fmla="*/ 271317 w 303488"/>
              <a:gd name="connsiteY1" fmla="*/ 153514 h 262048"/>
              <a:gd name="connsiteX2" fmla="*/ 303238 w 303488"/>
              <a:gd name="connsiteY2" fmla="*/ 89815 h 262048"/>
              <a:gd name="connsiteX3" fmla="*/ 285962 w 303488"/>
              <a:gd name="connsiteY3" fmla="*/ 33448 h 262048"/>
              <a:gd name="connsiteX4" fmla="*/ 236206 w 303488"/>
              <a:gd name="connsiteY4" fmla="*/ 26115 h 262048"/>
              <a:gd name="connsiteX5" fmla="*/ 176532 w 303488"/>
              <a:gd name="connsiteY5" fmla="*/ 3451 h 262048"/>
              <a:gd name="connsiteX6" fmla="*/ 122676 w 303488"/>
              <a:gd name="connsiteY6" fmla="*/ 791 h 262048"/>
              <a:gd name="connsiteX7" fmla="*/ 57363 w 303488"/>
              <a:gd name="connsiteY7" fmla="*/ 2122 h 262048"/>
              <a:gd name="connsiteX8" fmla="*/ 54743 w 303488"/>
              <a:gd name="connsiteY8" fmla="*/ 83361 h 262048"/>
              <a:gd name="connsiteX9" fmla="*/ 24705 w 303488"/>
              <a:gd name="connsiteY9" fmla="*/ 109648 h 262048"/>
              <a:gd name="connsiteX10" fmla="*/ 480 w 303488"/>
              <a:gd name="connsiteY10" fmla="*/ 168591 h 262048"/>
              <a:gd name="connsiteX11" fmla="*/ 46476 w 303488"/>
              <a:gd name="connsiteY11" fmla="*/ 207619 h 262048"/>
              <a:gd name="connsiteX12" fmla="*/ 57362 w 303488"/>
              <a:gd name="connsiteY12" fmla="*/ 262048 h 262048"/>
              <a:gd name="connsiteX13" fmla="*/ 122676 w 303488"/>
              <a:gd name="connsiteY13" fmla="*/ 240276 h 262048"/>
              <a:gd name="connsiteX14" fmla="*/ 282770 w 303488"/>
              <a:gd name="connsiteY14" fmla="*/ 249308 h 262048"/>
              <a:gd name="connsiteX0" fmla="*/ 282770 w 303488"/>
              <a:gd name="connsiteY0" fmla="*/ 249308 h 263826"/>
              <a:gd name="connsiteX1" fmla="*/ 271317 w 303488"/>
              <a:gd name="connsiteY1" fmla="*/ 153514 h 263826"/>
              <a:gd name="connsiteX2" fmla="*/ 303238 w 303488"/>
              <a:gd name="connsiteY2" fmla="*/ 89815 h 263826"/>
              <a:gd name="connsiteX3" fmla="*/ 285962 w 303488"/>
              <a:gd name="connsiteY3" fmla="*/ 33448 h 263826"/>
              <a:gd name="connsiteX4" fmla="*/ 236206 w 303488"/>
              <a:gd name="connsiteY4" fmla="*/ 26115 h 263826"/>
              <a:gd name="connsiteX5" fmla="*/ 176532 w 303488"/>
              <a:gd name="connsiteY5" fmla="*/ 3451 h 263826"/>
              <a:gd name="connsiteX6" fmla="*/ 122676 w 303488"/>
              <a:gd name="connsiteY6" fmla="*/ 791 h 263826"/>
              <a:gd name="connsiteX7" fmla="*/ 57363 w 303488"/>
              <a:gd name="connsiteY7" fmla="*/ 2122 h 263826"/>
              <a:gd name="connsiteX8" fmla="*/ 54743 w 303488"/>
              <a:gd name="connsiteY8" fmla="*/ 83361 h 263826"/>
              <a:gd name="connsiteX9" fmla="*/ 24705 w 303488"/>
              <a:gd name="connsiteY9" fmla="*/ 109648 h 263826"/>
              <a:gd name="connsiteX10" fmla="*/ 480 w 303488"/>
              <a:gd name="connsiteY10" fmla="*/ 168591 h 263826"/>
              <a:gd name="connsiteX11" fmla="*/ 46476 w 303488"/>
              <a:gd name="connsiteY11" fmla="*/ 207619 h 263826"/>
              <a:gd name="connsiteX12" fmla="*/ 57362 w 303488"/>
              <a:gd name="connsiteY12" fmla="*/ 262048 h 263826"/>
              <a:gd name="connsiteX13" fmla="*/ 113100 w 303488"/>
              <a:gd name="connsiteY13" fmla="*/ 256201 h 263826"/>
              <a:gd name="connsiteX14" fmla="*/ 282770 w 303488"/>
              <a:gd name="connsiteY14" fmla="*/ 249308 h 263826"/>
              <a:gd name="connsiteX0" fmla="*/ 282770 w 303488"/>
              <a:gd name="connsiteY0" fmla="*/ 249308 h 271603"/>
              <a:gd name="connsiteX1" fmla="*/ 271317 w 303488"/>
              <a:gd name="connsiteY1" fmla="*/ 153514 h 271603"/>
              <a:gd name="connsiteX2" fmla="*/ 303238 w 303488"/>
              <a:gd name="connsiteY2" fmla="*/ 89815 h 271603"/>
              <a:gd name="connsiteX3" fmla="*/ 285962 w 303488"/>
              <a:gd name="connsiteY3" fmla="*/ 33448 h 271603"/>
              <a:gd name="connsiteX4" fmla="*/ 236206 w 303488"/>
              <a:gd name="connsiteY4" fmla="*/ 26115 h 271603"/>
              <a:gd name="connsiteX5" fmla="*/ 176532 w 303488"/>
              <a:gd name="connsiteY5" fmla="*/ 3451 h 271603"/>
              <a:gd name="connsiteX6" fmla="*/ 122676 w 303488"/>
              <a:gd name="connsiteY6" fmla="*/ 791 h 271603"/>
              <a:gd name="connsiteX7" fmla="*/ 57363 w 303488"/>
              <a:gd name="connsiteY7" fmla="*/ 2122 h 271603"/>
              <a:gd name="connsiteX8" fmla="*/ 54743 w 303488"/>
              <a:gd name="connsiteY8" fmla="*/ 83361 h 271603"/>
              <a:gd name="connsiteX9" fmla="*/ 24705 w 303488"/>
              <a:gd name="connsiteY9" fmla="*/ 109648 h 271603"/>
              <a:gd name="connsiteX10" fmla="*/ 480 w 303488"/>
              <a:gd name="connsiteY10" fmla="*/ 168591 h 271603"/>
              <a:gd name="connsiteX11" fmla="*/ 46476 w 303488"/>
              <a:gd name="connsiteY11" fmla="*/ 207619 h 271603"/>
              <a:gd name="connsiteX12" fmla="*/ 38209 w 303488"/>
              <a:gd name="connsiteY12" fmla="*/ 271603 h 271603"/>
              <a:gd name="connsiteX13" fmla="*/ 113100 w 303488"/>
              <a:gd name="connsiteY13" fmla="*/ 256201 h 271603"/>
              <a:gd name="connsiteX14" fmla="*/ 282770 w 303488"/>
              <a:gd name="connsiteY14" fmla="*/ 249308 h 271603"/>
              <a:gd name="connsiteX0" fmla="*/ 282770 w 303488"/>
              <a:gd name="connsiteY0" fmla="*/ 249308 h 271603"/>
              <a:gd name="connsiteX1" fmla="*/ 271317 w 303488"/>
              <a:gd name="connsiteY1" fmla="*/ 153514 h 271603"/>
              <a:gd name="connsiteX2" fmla="*/ 303238 w 303488"/>
              <a:gd name="connsiteY2" fmla="*/ 89815 h 271603"/>
              <a:gd name="connsiteX3" fmla="*/ 285962 w 303488"/>
              <a:gd name="connsiteY3" fmla="*/ 33448 h 271603"/>
              <a:gd name="connsiteX4" fmla="*/ 236206 w 303488"/>
              <a:gd name="connsiteY4" fmla="*/ 26115 h 271603"/>
              <a:gd name="connsiteX5" fmla="*/ 176532 w 303488"/>
              <a:gd name="connsiteY5" fmla="*/ 3451 h 271603"/>
              <a:gd name="connsiteX6" fmla="*/ 122676 w 303488"/>
              <a:gd name="connsiteY6" fmla="*/ 791 h 271603"/>
              <a:gd name="connsiteX7" fmla="*/ 57363 w 303488"/>
              <a:gd name="connsiteY7" fmla="*/ 2122 h 271603"/>
              <a:gd name="connsiteX8" fmla="*/ 54743 w 303488"/>
              <a:gd name="connsiteY8" fmla="*/ 83361 h 271603"/>
              <a:gd name="connsiteX9" fmla="*/ 24705 w 303488"/>
              <a:gd name="connsiteY9" fmla="*/ 109648 h 271603"/>
              <a:gd name="connsiteX10" fmla="*/ 480 w 303488"/>
              <a:gd name="connsiteY10" fmla="*/ 168591 h 271603"/>
              <a:gd name="connsiteX11" fmla="*/ 46476 w 303488"/>
              <a:gd name="connsiteY11" fmla="*/ 207619 h 271603"/>
              <a:gd name="connsiteX12" fmla="*/ 38209 w 303488"/>
              <a:gd name="connsiteY12" fmla="*/ 271603 h 271603"/>
              <a:gd name="connsiteX13" fmla="*/ 113100 w 303488"/>
              <a:gd name="connsiteY13" fmla="*/ 256201 h 271603"/>
              <a:gd name="connsiteX14" fmla="*/ 197904 w 303488"/>
              <a:gd name="connsiteY14" fmla="*/ 242694 h 271603"/>
              <a:gd name="connsiteX15" fmla="*/ 282770 w 303488"/>
              <a:gd name="connsiteY15" fmla="*/ 249308 h 27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488" h="271603">
                <a:moveTo>
                  <a:pt x="282770" y="249308"/>
                </a:moveTo>
                <a:cubicBezTo>
                  <a:pt x="295005" y="234445"/>
                  <a:pt x="268438" y="182220"/>
                  <a:pt x="271317" y="153514"/>
                </a:cubicBezTo>
                <a:cubicBezTo>
                  <a:pt x="274196" y="124809"/>
                  <a:pt x="306649" y="109826"/>
                  <a:pt x="303238" y="89815"/>
                </a:cubicBezTo>
                <a:cubicBezTo>
                  <a:pt x="299827" y="69804"/>
                  <a:pt x="296602" y="45657"/>
                  <a:pt x="285962" y="33448"/>
                </a:cubicBezTo>
                <a:cubicBezTo>
                  <a:pt x="275322" y="21239"/>
                  <a:pt x="260828" y="-3922"/>
                  <a:pt x="236206" y="26115"/>
                </a:cubicBezTo>
                <a:cubicBezTo>
                  <a:pt x="217968" y="21116"/>
                  <a:pt x="195986" y="6079"/>
                  <a:pt x="176532" y="3451"/>
                </a:cubicBezTo>
                <a:cubicBezTo>
                  <a:pt x="161129" y="-1683"/>
                  <a:pt x="142537" y="1012"/>
                  <a:pt x="122676" y="791"/>
                </a:cubicBezTo>
                <a:cubicBezTo>
                  <a:pt x="102815" y="570"/>
                  <a:pt x="79134" y="-1506"/>
                  <a:pt x="57363" y="2122"/>
                </a:cubicBezTo>
                <a:cubicBezTo>
                  <a:pt x="56490" y="29202"/>
                  <a:pt x="55616" y="56281"/>
                  <a:pt x="54743" y="83361"/>
                </a:cubicBezTo>
                <a:lnTo>
                  <a:pt x="24705" y="109648"/>
                </a:lnTo>
                <a:cubicBezTo>
                  <a:pt x="28334" y="131419"/>
                  <a:pt x="-4308" y="147045"/>
                  <a:pt x="480" y="168591"/>
                </a:cubicBezTo>
                <a:cubicBezTo>
                  <a:pt x="2969" y="179792"/>
                  <a:pt x="40188" y="190450"/>
                  <a:pt x="46476" y="207619"/>
                </a:cubicBezTo>
                <a:cubicBezTo>
                  <a:pt x="52764" y="224788"/>
                  <a:pt x="34580" y="253460"/>
                  <a:pt x="38209" y="271603"/>
                </a:cubicBezTo>
                <a:cubicBezTo>
                  <a:pt x="59980" y="264346"/>
                  <a:pt x="90230" y="254295"/>
                  <a:pt x="113100" y="256201"/>
                </a:cubicBezTo>
                <a:cubicBezTo>
                  <a:pt x="139716" y="254568"/>
                  <a:pt x="169626" y="243843"/>
                  <a:pt x="197904" y="242694"/>
                </a:cubicBezTo>
                <a:cubicBezTo>
                  <a:pt x="226182" y="241545"/>
                  <a:pt x="270535" y="264171"/>
                  <a:pt x="282770" y="249308"/>
                </a:cubicBezTo>
                <a:close/>
              </a:path>
            </a:pathLst>
          </a:custGeom>
          <a:solidFill>
            <a:srgbClr val="00B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orme libre 37"/>
          <p:cNvSpPr/>
          <p:nvPr/>
        </p:nvSpPr>
        <p:spPr>
          <a:xfrm>
            <a:off x="6008688" y="4170363"/>
            <a:ext cx="390525" cy="238125"/>
          </a:xfrm>
          <a:custGeom>
            <a:avLst/>
            <a:gdLst>
              <a:gd name="connsiteX0" fmla="*/ 283093 w 380142"/>
              <a:gd name="connsiteY0" fmla="*/ 196532 h 229189"/>
              <a:gd name="connsiteX1" fmla="*/ 370179 w 380142"/>
              <a:gd name="connsiteY1" fmla="*/ 185646 h 229189"/>
              <a:gd name="connsiteX2" fmla="*/ 359293 w 380142"/>
              <a:gd name="connsiteY2" fmla="*/ 152989 h 229189"/>
              <a:gd name="connsiteX3" fmla="*/ 326636 w 380142"/>
              <a:gd name="connsiteY3" fmla="*/ 131218 h 229189"/>
              <a:gd name="connsiteX4" fmla="*/ 304865 w 380142"/>
              <a:gd name="connsiteY4" fmla="*/ 109446 h 229189"/>
              <a:gd name="connsiteX5" fmla="*/ 250436 w 380142"/>
              <a:gd name="connsiteY5" fmla="*/ 22361 h 229189"/>
              <a:gd name="connsiteX6" fmla="*/ 228665 w 380142"/>
              <a:gd name="connsiteY6" fmla="*/ 589 h 229189"/>
              <a:gd name="connsiteX7" fmla="*/ 152465 w 380142"/>
              <a:gd name="connsiteY7" fmla="*/ 11475 h 229189"/>
              <a:gd name="connsiteX8" fmla="*/ 141579 w 380142"/>
              <a:gd name="connsiteY8" fmla="*/ 44132 h 229189"/>
              <a:gd name="connsiteX9" fmla="*/ 76265 w 380142"/>
              <a:gd name="connsiteY9" fmla="*/ 65904 h 229189"/>
              <a:gd name="connsiteX10" fmla="*/ 54493 w 380142"/>
              <a:gd name="connsiteY10" fmla="*/ 87675 h 229189"/>
              <a:gd name="connsiteX11" fmla="*/ 43608 w 380142"/>
              <a:gd name="connsiteY11" fmla="*/ 142104 h 229189"/>
              <a:gd name="connsiteX12" fmla="*/ 65 w 380142"/>
              <a:gd name="connsiteY12" fmla="*/ 152989 h 229189"/>
              <a:gd name="connsiteX13" fmla="*/ 10951 w 380142"/>
              <a:gd name="connsiteY13" fmla="*/ 218304 h 229189"/>
              <a:gd name="connsiteX14" fmla="*/ 43608 w 380142"/>
              <a:gd name="connsiteY14" fmla="*/ 229189 h 229189"/>
              <a:gd name="connsiteX15" fmla="*/ 119808 w 380142"/>
              <a:gd name="connsiteY15" fmla="*/ 218304 h 229189"/>
              <a:gd name="connsiteX16" fmla="*/ 130693 w 380142"/>
              <a:gd name="connsiteY16" fmla="*/ 185646 h 229189"/>
              <a:gd name="connsiteX17" fmla="*/ 261322 w 380142"/>
              <a:gd name="connsiteY17" fmla="*/ 174761 h 229189"/>
              <a:gd name="connsiteX18" fmla="*/ 348408 w 380142"/>
              <a:gd name="connsiteY18" fmla="*/ 185646 h 229189"/>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41514 w 373624"/>
              <a:gd name="connsiteY8" fmla="*/ 43543 h 228600"/>
              <a:gd name="connsiteX9" fmla="*/ 76200 w 373624"/>
              <a:gd name="connsiteY9" fmla="*/ 65315 h 228600"/>
              <a:gd name="connsiteX10" fmla="*/ 54428 w 373624"/>
              <a:gd name="connsiteY10" fmla="*/ 87086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41514 w 373624"/>
              <a:gd name="connsiteY8" fmla="*/ 43543 h 228600"/>
              <a:gd name="connsiteX9" fmla="*/ 76200 w 373624"/>
              <a:gd name="connsiteY9" fmla="*/ 65315 h 228600"/>
              <a:gd name="connsiteX10" fmla="*/ 54428 w 373624"/>
              <a:gd name="connsiteY10" fmla="*/ 77470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195943 h 228600"/>
              <a:gd name="connsiteX1" fmla="*/ 370114 w 373624"/>
              <a:gd name="connsiteY1" fmla="*/ 185057 h 228600"/>
              <a:gd name="connsiteX2" fmla="*/ 359228 w 373624"/>
              <a:gd name="connsiteY2" fmla="*/ 152400 h 228600"/>
              <a:gd name="connsiteX3" fmla="*/ 326571 w 373624"/>
              <a:gd name="connsiteY3" fmla="*/ 130629 h 228600"/>
              <a:gd name="connsiteX4" fmla="*/ 304800 w 373624"/>
              <a:gd name="connsiteY4" fmla="*/ 108857 h 228600"/>
              <a:gd name="connsiteX5" fmla="*/ 250371 w 373624"/>
              <a:gd name="connsiteY5" fmla="*/ 21772 h 228600"/>
              <a:gd name="connsiteX6" fmla="*/ 228600 w 373624"/>
              <a:gd name="connsiteY6" fmla="*/ 0 h 228600"/>
              <a:gd name="connsiteX7" fmla="*/ 152400 w 373624"/>
              <a:gd name="connsiteY7" fmla="*/ 10886 h 228600"/>
              <a:gd name="connsiteX8" fmla="*/ 115994 w 373624"/>
              <a:gd name="connsiteY8" fmla="*/ 53160 h 228600"/>
              <a:gd name="connsiteX9" fmla="*/ 76200 w 373624"/>
              <a:gd name="connsiteY9" fmla="*/ 65315 h 228600"/>
              <a:gd name="connsiteX10" fmla="*/ 54428 w 373624"/>
              <a:gd name="connsiteY10" fmla="*/ 77470 h 228600"/>
              <a:gd name="connsiteX11" fmla="*/ 46732 w 373624"/>
              <a:gd name="connsiteY11" fmla="*/ 125487 h 228600"/>
              <a:gd name="connsiteX12" fmla="*/ 0 w 373624"/>
              <a:gd name="connsiteY12" fmla="*/ 152400 h 228600"/>
              <a:gd name="connsiteX13" fmla="*/ 10886 w 373624"/>
              <a:gd name="connsiteY13" fmla="*/ 217715 h 228600"/>
              <a:gd name="connsiteX14" fmla="*/ 43543 w 373624"/>
              <a:gd name="connsiteY14" fmla="*/ 228600 h 228600"/>
              <a:gd name="connsiteX15" fmla="*/ 119743 w 373624"/>
              <a:gd name="connsiteY15" fmla="*/ 217715 h 228600"/>
              <a:gd name="connsiteX16" fmla="*/ 130628 w 373624"/>
              <a:gd name="connsiteY16" fmla="*/ 185057 h 228600"/>
              <a:gd name="connsiteX17" fmla="*/ 261257 w 373624"/>
              <a:gd name="connsiteY17" fmla="*/ 174172 h 228600"/>
              <a:gd name="connsiteX18" fmla="*/ 348343 w 373624"/>
              <a:gd name="connsiteY18" fmla="*/ 185057 h 228600"/>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115268 h 235011"/>
              <a:gd name="connsiteX5" fmla="*/ 250371 w 373624"/>
              <a:gd name="connsiteY5" fmla="*/ 28183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115268 h 235011"/>
              <a:gd name="connsiteX5" fmla="*/ 291842 w 373624"/>
              <a:gd name="connsiteY5" fmla="*/ 12156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624"/>
              <a:gd name="connsiteY0" fmla="*/ 202354 h 235011"/>
              <a:gd name="connsiteX1" fmla="*/ 370114 w 373624"/>
              <a:gd name="connsiteY1" fmla="*/ 191468 h 235011"/>
              <a:gd name="connsiteX2" fmla="*/ 359228 w 373624"/>
              <a:gd name="connsiteY2" fmla="*/ 158811 h 235011"/>
              <a:gd name="connsiteX3" fmla="*/ 326571 w 373624"/>
              <a:gd name="connsiteY3" fmla="*/ 137040 h 235011"/>
              <a:gd name="connsiteX4" fmla="*/ 304800 w 373624"/>
              <a:gd name="connsiteY4" fmla="*/ 89625 h 235011"/>
              <a:gd name="connsiteX5" fmla="*/ 291842 w 373624"/>
              <a:gd name="connsiteY5" fmla="*/ 12156 h 235011"/>
              <a:gd name="connsiteX6" fmla="*/ 247741 w 373624"/>
              <a:gd name="connsiteY6" fmla="*/ 0 h 235011"/>
              <a:gd name="connsiteX7" fmla="*/ 152400 w 373624"/>
              <a:gd name="connsiteY7" fmla="*/ 17297 h 235011"/>
              <a:gd name="connsiteX8" fmla="*/ 115994 w 373624"/>
              <a:gd name="connsiteY8" fmla="*/ 59571 h 235011"/>
              <a:gd name="connsiteX9" fmla="*/ 76200 w 373624"/>
              <a:gd name="connsiteY9" fmla="*/ 71726 h 235011"/>
              <a:gd name="connsiteX10" fmla="*/ 54428 w 373624"/>
              <a:gd name="connsiteY10" fmla="*/ 83881 h 235011"/>
              <a:gd name="connsiteX11" fmla="*/ 46732 w 373624"/>
              <a:gd name="connsiteY11" fmla="*/ 131898 h 235011"/>
              <a:gd name="connsiteX12" fmla="*/ 0 w 373624"/>
              <a:gd name="connsiteY12" fmla="*/ 158811 h 235011"/>
              <a:gd name="connsiteX13" fmla="*/ 10886 w 373624"/>
              <a:gd name="connsiteY13" fmla="*/ 224126 h 235011"/>
              <a:gd name="connsiteX14" fmla="*/ 43543 w 373624"/>
              <a:gd name="connsiteY14" fmla="*/ 235011 h 235011"/>
              <a:gd name="connsiteX15" fmla="*/ 119743 w 373624"/>
              <a:gd name="connsiteY15" fmla="*/ 224126 h 235011"/>
              <a:gd name="connsiteX16" fmla="*/ 130628 w 373624"/>
              <a:gd name="connsiteY16" fmla="*/ 191468 h 235011"/>
              <a:gd name="connsiteX17" fmla="*/ 261257 w 373624"/>
              <a:gd name="connsiteY17" fmla="*/ 180583 h 235011"/>
              <a:gd name="connsiteX18" fmla="*/ 348343 w 373624"/>
              <a:gd name="connsiteY18" fmla="*/ 191468 h 235011"/>
              <a:gd name="connsiteX0" fmla="*/ 283028 w 373407"/>
              <a:gd name="connsiteY0" fmla="*/ 202354 h 235011"/>
              <a:gd name="connsiteX1" fmla="*/ 370114 w 373407"/>
              <a:gd name="connsiteY1" fmla="*/ 191468 h 235011"/>
              <a:gd name="connsiteX2" fmla="*/ 359228 w 373407"/>
              <a:gd name="connsiteY2" fmla="*/ 158811 h 235011"/>
              <a:gd name="connsiteX3" fmla="*/ 336779 w 373407"/>
              <a:gd name="connsiteY3" fmla="*/ 92291 h 235011"/>
              <a:gd name="connsiteX4" fmla="*/ 326571 w 373407"/>
              <a:gd name="connsiteY4" fmla="*/ 137040 h 235011"/>
              <a:gd name="connsiteX5" fmla="*/ 304800 w 373407"/>
              <a:gd name="connsiteY5" fmla="*/ 89625 h 235011"/>
              <a:gd name="connsiteX6" fmla="*/ 291842 w 373407"/>
              <a:gd name="connsiteY6" fmla="*/ 12156 h 235011"/>
              <a:gd name="connsiteX7" fmla="*/ 247741 w 373407"/>
              <a:gd name="connsiteY7" fmla="*/ 0 h 235011"/>
              <a:gd name="connsiteX8" fmla="*/ 152400 w 373407"/>
              <a:gd name="connsiteY8" fmla="*/ 17297 h 235011"/>
              <a:gd name="connsiteX9" fmla="*/ 115994 w 373407"/>
              <a:gd name="connsiteY9" fmla="*/ 59571 h 235011"/>
              <a:gd name="connsiteX10" fmla="*/ 76200 w 373407"/>
              <a:gd name="connsiteY10" fmla="*/ 71726 h 235011"/>
              <a:gd name="connsiteX11" fmla="*/ 54428 w 373407"/>
              <a:gd name="connsiteY11" fmla="*/ 83881 h 235011"/>
              <a:gd name="connsiteX12" fmla="*/ 46732 w 373407"/>
              <a:gd name="connsiteY12" fmla="*/ 131898 h 235011"/>
              <a:gd name="connsiteX13" fmla="*/ 0 w 373407"/>
              <a:gd name="connsiteY13" fmla="*/ 158811 h 235011"/>
              <a:gd name="connsiteX14" fmla="*/ 10886 w 373407"/>
              <a:gd name="connsiteY14" fmla="*/ 224126 h 235011"/>
              <a:gd name="connsiteX15" fmla="*/ 43543 w 373407"/>
              <a:gd name="connsiteY15" fmla="*/ 235011 h 235011"/>
              <a:gd name="connsiteX16" fmla="*/ 119743 w 373407"/>
              <a:gd name="connsiteY16" fmla="*/ 224126 h 235011"/>
              <a:gd name="connsiteX17" fmla="*/ 130628 w 373407"/>
              <a:gd name="connsiteY17" fmla="*/ 191468 h 235011"/>
              <a:gd name="connsiteX18" fmla="*/ 261257 w 373407"/>
              <a:gd name="connsiteY18" fmla="*/ 180583 h 235011"/>
              <a:gd name="connsiteX19" fmla="*/ 348343 w 373407"/>
              <a:gd name="connsiteY19" fmla="*/ 191468 h 235011"/>
              <a:gd name="connsiteX0" fmla="*/ 283028 w 373407"/>
              <a:gd name="connsiteY0" fmla="*/ 202354 h 235011"/>
              <a:gd name="connsiteX1" fmla="*/ 370114 w 373407"/>
              <a:gd name="connsiteY1" fmla="*/ 191468 h 235011"/>
              <a:gd name="connsiteX2" fmla="*/ 359228 w 373407"/>
              <a:gd name="connsiteY2" fmla="*/ 158811 h 235011"/>
              <a:gd name="connsiteX3" fmla="*/ 336779 w 373407"/>
              <a:gd name="connsiteY3" fmla="*/ 92291 h 235011"/>
              <a:gd name="connsiteX4" fmla="*/ 323380 w 373407"/>
              <a:gd name="connsiteY4" fmla="*/ 101780 h 235011"/>
              <a:gd name="connsiteX5" fmla="*/ 304800 w 373407"/>
              <a:gd name="connsiteY5" fmla="*/ 89625 h 235011"/>
              <a:gd name="connsiteX6" fmla="*/ 291842 w 373407"/>
              <a:gd name="connsiteY6" fmla="*/ 12156 h 235011"/>
              <a:gd name="connsiteX7" fmla="*/ 247741 w 373407"/>
              <a:gd name="connsiteY7" fmla="*/ 0 h 235011"/>
              <a:gd name="connsiteX8" fmla="*/ 152400 w 373407"/>
              <a:gd name="connsiteY8" fmla="*/ 17297 h 235011"/>
              <a:gd name="connsiteX9" fmla="*/ 115994 w 373407"/>
              <a:gd name="connsiteY9" fmla="*/ 59571 h 235011"/>
              <a:gd name="connsiteX10" fmla="*/ 76200 w 373407"/>
              <a:gd name="connsiteY10" fmla="*/ 71726 h 235011"/>
              <a:gd name="connsiteX11" fmla="*/ 54428 w 373407"/>
              <a:gd name="connsiteY11" fmla="*/ 83881 h 235011"/>
              <a:gd name="connsiteX12" fmla="*/ 46732 w 373407"/>
              <a:gd name="connsiteY12" fmla="*/ 131898 h 235011"/>
              <a:gd name="connsiteX13" fmla="*/ 0 w 373407"/>
              <a:gd name="connsiteY13" fmla="*/ 158811 h 235011"/>
              <a:gd name="connsiteX14" fmla="*/ 10886 w 373407"/>
              <a:gd name="connsiteY14" fmla="*/ 224126 h 235011"/>
              <a:gd name="connsiteX15" fmla="*/ 43543 w 373407"/>
              <a:gd name="connsiteY15" fmla="*/ 235011 h 235011"/>
              <a:gd name="connsiteX16" fmla="*/ 119743 w 373407"/>
              <a:gd name="connsiteY16" fmla="*/ 224126 h 235011"/>
              <a:gd name="connsiteX17" fmla="*/ 130628 w 373407"/>
              <a:gd name="connsiteY17" fmla="*/ 191468 h 235011"/>
              <a:gd name="connsiteX18" fmla="*/ 261257 w 373407"/>
              <a:gd name="connsiteY18" fmla="*/ 180583 h 235011"/>
              <a:gd name="connsiteX19" fmla="*/ 348343 w 373407"/>
              <a:gd name="connsiteY19" fmla="*/ 191468 h 235011"/>
              <a:gd name="connsiteX0" fmla="*/ 283028 w 380489"/>
              <a:gd name="connsiteY0" fmla="*/ 202354 h 235011"/>
              <a:gd name="connsiteX1" fmla="*/ 370114 w 380489"/>
              <a:gd name="connsiteY1" fmla="*/ 191468 h 235011"/>
              <a:gd name="connsiteX2" fmla="*/ 375178 w 380489"/>
              <a:gd name="connsiteY2" fmla="*/ 149196 h 235011"/>
              <a:gd name="connsiteX3" fmla="*/ 336779 w 380489"/>
              <a:gd name="connsiteY3" fmla="*/ 92291 h 235011"/>
              <a:gd name="connsiteX4" fmla="*/ 323380 w 380489"/>
              <a:gd name="connsiteY4" fmla="*/ 101780 h 235011"/>
              <a:gd name="connsiteX5" fmla="*/ 304800 w 380489"/>
              <a:gd name="connsiteY5" fmla="*/ 89625 h 235011"/>
              <a:gd name="connsiteX6" fmla="*/ 291842 w 380489"/>
              <a:gd name="connsiteY6" fmla="*/ 12156 h 235011"/>
              <a:gd name="connsiteX7" fmla="*/ 247741 w 380489"/>
              <a:gd name="connsiteY7" fmla="*/ 0 h 235011"/>
              <a:gd name="connsiteX8" fmla="*/ 152400 w 380489"/>
              <a:gd name="connsiteY8" fmla="*/ 17297 h 235011"/>
              <a:gd name="connsiteX9" fmla="*/ 115994 w 380489"/>
              <a:gd name="connsiteY9" fmla="*/ 59571 h 235011"/>
              <a:gd name="connsiteX10" fmla="*/ 76200 w 380489"/>
              <a:gd name="connsiteY10" fmla="*/ 71726 h 235011"/>
              <a:gd name="connsiteX11" fmla="*/ 54428 w 380489"/>
              <a:gd name="connsiteY11" fmla="*/ 83881 h 235011"/>
              <a:gd name="connsiteX12" fmla="*/ 46732 w 380489"/>
              <a:gd name="connsiteY12" fmla="*/ 131898 h 235011"/>
              <a:gd name="connsiteX13" fmla="*/ 0 w 380489"/>
              <a:gd name="connsiteY13" fmla="*/ 158811 h 235011"/>
              <a:gd name="connsiteX14" fmla="*/ 10886 w 380489"/>
              <a:gd name="connsiteY14" fmla="*/ 224126 h 235011"/>
              <a:gd name="connsiteX15" fmla="*/ 43543 w 380489"/>
              <a:gd name="connsiteY15" fmla="*/ 235011 h 235011"/>
              <a:gd name="connsiteX16" fmla="*/ 119743 w 380489"/>
              <a:gd name="connsiteY16" fmla="*/ 224126 h 235011"/>
              <a:gd name="connsiteX17" fmla="*/ 130628 w 380489"/>
              <a:gd name="connsiteY17" fmla="*/ 191468 h 235011"/>
              <a:gd name="connsiteX18" fmla="*/ 261257 w 380489"/>
              <a:gd name="connsiteY18" fmla="*/ 180583 h 235011"/>
              <a:gd name="connsiteX19" fmla="*/ 348343 w 380489"/>
              <a:gd name="connsiteY19" fmla="*/ 191468 h 235011"/>
              <a:gd name="connsiteX0" fmla="*/ 283028 w 380289"/>
              <a:gd name="connsiteY0" fmla="*/ 202354 h 235011"/>
              <a:gd name="connsiteX1" fmla="*/ 370114 w 380289"/>
              <a:gd name="connsiteY1" fmla="*/ 191468 h 235011"/>
              <a:gd name="connsiteX2" fmla="*/ 375178 w 380289"/>
              <a:gd name="connsiteY2" fmla="*/ 149196 h 235011"/>
              <a:gd name="connsiteX3" fmla="*/ 339968 w 380289"/>
              <a:gd name="connsiteY3" fmla="*/ 121140 h 235011"/>
              <a:gd name="connsiteX4" fmla="*/ 336779 w 380289"/>
              <a:gd name="connsiteY4" fmla="*/ 92291 h 235011"/>
              <a:gd name="connsiteX5" fmla="*/ 323380 w 380289"/>
              <a:gd name="connsiteY5" fmla="*/ 101780 h 235011"/>
              <a:gd name="connsiteX6" fmla="*/ 304800 w 380289"/>
              <a:gd name="connsiteY6" fmla="*/ 89625 h 235011"/>
              <a:gd name="connsiteX7" fmla="*/ 291842 w 380289"/>
              <a:gd name="connsiteY7" fmla="*/ 12156 h 235011"/>
              <a:gd name="connsiteX8" fmla="*/ 247741 w 380289"/>
              <a:gd name="connsiteY8" fmla="*/ 0 h 235011"/>
              <a:gd name="connsiteX9" fmla="*/ 152400 w 380289"/>
              <a:gd name="connsiteY9" fmla="*/ 17297 h 235011"/>
              <a:gd name="connsiteX10" fmla="*/ 115994 w 380289"/>
              <a:gd name="connsiteY10" fmla="*/ 59571 h 235011"/>
              <a:gd name="connsiteX11" fmla="*/ 76200 w 380289"/>
              <a:gd name="connsiteY11" fmla="*/ 71726 h 235011"/>
              <a:gd name="connsiteX12" fmla="*/ 54428 w 380289"/>
              <a:gd name="connsiteY12" fmla="*/ 83881 h 235011"/>
              <a:gd name="connsiteX13" fmla="*/ 46732 w 380289"/>
              <a:gd name="connsiteY13" fmla="*/ 131898 h 235011"/>
              <a:gd name="connsiteX14" fmla="*/ 0 w 380289"/>
              <a:gd name="connsiteY14" fmla="*/ 158811 h 235011"/>
              <a:gd name="connsiteX15" fmla="*/ 10886 w 380289"/>
              <a:gd name="connsiteY15" fmla="*/ 224126 h 235011"/>
              <a:gd name="connsiteX16" fmla="*/ 43543 w 380289"/>
              <a:gd name="connsiteY16" fmla="*/ 235011 h 235011"/>
              <a:gd name="connsiteX17" fmla="*/ 119743 w 380289"/>
              <a:gd name="connsiteY17" fmla="*/ 224126 h 235011"/>
              <a:gd name="connsiteX18" fmla="*/ 130628 w 380289"/>
              <a:gd name="connsiteY18" fmla="*/ 191468 h 235011"/>
              <a:gd name="connsiteX19" fmla="*/ 261257 w 380289"/>
              <a:gd name="connsiteY19" fmla="*/ 180583 h 235011"/>
              <a:gd name="connsiteX20" fmla="*/ 348343 w 380289"/>
              <a:gd name="connsiteY20" fmla="*/ 191468 h 235011"/>
              <a:gd name="connsiteX0" fmla="*/ 283028 w 378658"/>
              <a:gd name="connsiteY0" fmla="*/ 202354 h 235011"/>
              <a:gd name="connsiteX1" fmla="*/ 370114 w 378658"/>
              <a:gd name="connsiteY1" fmla="*/ 191468 h 235011"/>
              <a:gd name="connsiteX2" fmla="*/ 371988 w 378658"/>
              <a:gd name="connsiteY2" fmla="*/ 136374 h 235011"/>
              <a:gd name="connsiteX3" fmla="*/ 339968 w 378658"/>
              <a:gd name="connsiteY3" fmla="*/ 121140 h 235011"/>
              <a:gd name="connsiteX4" fmla="*/ 336779 w 378658"/>
              <a:gd name="connsiteY4" fmla="*/ 92291 h 235011"/>
              <a:gd name="connsiteX5" fmla="*/ 323380 w 378658"/>
              <a:gd name="connsiteY5" fmla="*/ 101780 h 235011"/>
              <a:gd name="connsiteX6" fmla="*/ 304800 w 378658"/>
              <a:gd name="connsiteY6" fmla="*/ 89625 h 235011"/>
              <a:gd name="connsiteX7" fmla="*/ 291842 w 378658"/>
              <a:gd name="connsiteY7" fmla="*/ 12156 h 235011"/>
              <a:gd name="connsiteX8" fmla="*/ 247741 w 378658"/>
              <a:gd name="connsiteY8" fmla="*/ 0 h 235011"/>
              <a:gd name="connsiteX9" fmla="*/ 152400 w 378658"/>
              <a:gd name="connsiteY9" fmla="*/ 17297 h 235011"/>
              <a:gd name="connsiteX10" fmla="*/ 115994 w 378658"/>
              <a:gd name="connsiteY10" fmla="*/ 59571 h 235011"/>
              <a:gd name="connsiteX11" fmla="*/ 76200 w 378658"/>
              <a:gd name="connsiteY11" fmla="*/ 71726 h 235011"/>
              <a:gd name="connsiteX12" fmla="*/ 54428 w 378658"/>
              <a:gd name="connsiteY12" fmla="*/ 83881 h 235011"/>
              <a:gd name="connsiteX13" fmla="*/ 46732 w 378658"/>
              <a:gd name="connsiteY13" fmla="*/ 131898 h 235011"/>
              <a:gd name="connsiteX14" fmla="*/ 0 w 378658"/>
              <a:gd name="connsiteY14" fmla="*/ 158811 h 235011"/>
              <a:gd name="connsiteX15" fmla="*/ 10886 w 378658"/>
              <a:gd name="connsiteY15" fmla="*/ 224126 h 235011"/>
              <a:gd name="connsiteX16" fmla="*/ 43543 w 378658"/>
              <a:gd name="connsiteY16" fmla="*/ 235011 h 235011"/>
              <a:gd name="connsiteX17" fmla="*/ 119743 w 378658"/>
              <a:gd name="connsiteY17" fmla="*/ 224126 h 235011"/>
              <a:gd name="connsiteX18" fmla="*/ 130628 w 378658"/>
              <a:gd name="connsiteY18" fmla="*/ 191468 h 235011"/>
              <a:gd name="connsiteX19" fmla="*/ 261257 w 378658"/>
              <a:gd name="connsiteY19" fmla="*/ 180583 h 235011"/>
              <a:gd name="connsiteX20" fmla="*/ 348343 w 378658"/>
              <a:gd name="connsiteY20" fmla="*/ 191468 h 235011"/>
              <a:gd name="connsiteX0" fmla="*/ 283028 w 380869"/>
              <a:gd name="connsiteY0" fmla="*/ 202354 h 235011"/>
              <a:gd name="connsiteX1" fmla="*/ 373305 w 380869"/>
              <a:gd name="connsiteY1" fmla="*/ 175441 h 235011"/>
              <a:gd name="connsiteX2" fmla="*/ 371988 w 380869"/>
              <a:gd name="connsiteY2" fmla="*/ 136374 h 235011"/>
              <a:gd name="connsiteX3" fmla="*/ 339968 w 380869"/>
              <a:gd name="connsiteY3" fmla="*/ 121140 h 235011"/>
              <a:gd name="connsiteX4" fmla="*/ 336779 w 380869"/>
              <a:gd name="connsiteY4" fmla="*/ 92291 h 235011"/>
              <a:gd name="connsiteX5" fmla="*/ 323380 w 380869"/>
              <a:gd name="connsiteY5" fmla="*/ 101780 h 235011"/>
              <a:gd name="connsiteX6" fmla="*/ 304800 w 380869"/>
              <a:gd name="connsiteY6" fmla="*/ 89625 h 235011"/>
              <a:gd name="connsiteX7" fmla="*/ 291842 w 380869"/>
              <a:gd name="connsiteY7" fmla="*/ 12156 h 235011"/>
              <a:gd name="connsiteX8" fmla="*/ 247741 w 380869"/>
              <a:gd name="connsiteY8" fmla="*/ 0 h 235011"/>
              <a:gd name="connsiteX9" fmla="*/ 152400 w 380869"/>
              <a:gd name="connsiteY9" fmla="*/ 17297 h 235011"/>
              <a:gd name="connsiteX10" fmla="*/ 115994 w 380869"/>
              <a:gd name="connsiteY10" fmla="*/ 59571 h 235011"/>
              <a:gd name="connsiteX11" fmla="*/ 76200 w 380869"/>
              <a:gd name="connsiteY11" fmla="*/ 71726 h 235011"/>
              <a:gd name="connsiteX12" fmla="*/ 54428 w 380869"/>
              <a:gd name="connsiteY12" fmla="*/ 83881 h 235011"/>
              <a:gd name="connsiteX13" fmla="*/ 46732 w 380869"/>
              <a:gd name="connsiteY13" fmla="*/ 131898 h 235011"/>
              <a:gd name="connsiteX14" fmla="*/ 0 w 380869"/>
              <a:gd name="connsiteY14" fmla="*/ 158811 h 235011"/>
              <a:gd name="connsiteX15" fmla="*/ 10886 w 380869"/>
              <a:gd name="connsiteY15" fmla="*/ 224126 h 235011"/>
              <a:gd name="connsiteX16" fmla="*/ 43543 w 380869"/>
              <a:gd name="connsiteY16" fmla="*/ 235011 h 235011"/>
              <a:gd name="connsiteX17" fmla="*/ 119743 w 380869"/>
              <a:gd name="connsiteY17" fmla="*/ 224126 h 235011"/>
              <a:gd name="connsiteX18" fmla="*/ 130628 w 380869"/>
              <a:gd name="connsiteY18" fmla="*/ 191468 h 235011"/>
              <a:gd name="connsiteX19" fmla="*/ 261257 w 380869"/>
              <a:gd name="connsiteY19" fmla="*/ 180583 h 235011"/>
              <a:gd name="connsiteX20" fmla="*/ 348343 w 380869"/>
              <a:gd name="connsiteY20" fmla="*/ 191468 h 235011"/>
              <a:gd name="connsiteX0" fmla="*/ 283028 w 380869"/>
              <a:gd name="connsiteY0" fmla="*/ 202354 h 235011"/>
              <a:gd name="connsiteX1" fmla="*/ 373305 w 380869"/>
              <a:gd name="connsiteY1" fmla="*/ 175441 h 235011"/>
              <a:gd name="connsiteX2" fmla="*/ 371988 w 380869"/>
              <a:gd name="connsiteY2" fmla="*/ 136374 h 235011"/>
              <a:gd name="connsiteX3" fmla="*/ 339968 w 380869"/>
              <a:gd name="connsiteY3" fmla="*/ 121140 h 235011"/>
              <a:gd name="connsiteX4" fmla="*/ 336779 w 380869"/>
              <a:gd name="connsiteY4" fmla="*/ 92291 h 235011"/>
              <a:gd name="connsiteX5" fmla="*/ 323380 w 380869"/>
              <a:gd name="connsiteY5" fmla="*/ 101780 h 235011"/>
              <a:gd name="connsiteX6" fmla="*/ 304800 w 380869"/>
              <a:gd name="connsiteY6" fmla="*/ 89625 h 235011"/>
              <a:gd name="connsiteX7" fmla="*/ 291842 w 380869"/>
              <a:gd name="connsiteY7" fmla="*/ 12156 h 235011"/>
              <a:gd name="connsiteX8" fmla="*/ 247741 w 380869"/>
              <a:gd name="connsiteY8" fmla="*/ 0 h 235011"/>
              <a:gd name="connsiteX9" fmla="*/ 152400 w 380869"/>
              <a:gd name="connsiteY9" fmla="*/ 17297 h 235011"/>
              <a:gd name="connsiteX10" fmla="*/ 115994 w 380869"/>
              <a:gd name="connsiteY10" fmla="*/ 59571 h 235011"/>
              <a:gd name="connsiteX11" fmla="*/ 76200 w 380869"/>
              <a:gd name="connsiteY11" fmla="*/ 71726 h 235011"/>
              <a:gd name="connsiteX12" fmla="*/ 54428 w 380869"/>
              <a:gd name="connsiteY12" fmla="*/ 83881 h 235011"/>
              <a:gd name="connsiteX13" fmla="*/ 46732 w 380869"/>
              <a:gd name="connsiteY13" fmla="*/ 131898 h 235011"/>
              <a:gd name="connsiteX14" fmla="*/ 0 w 380869"/>
              <a:gd name="connsiteY14" fmla="*/ 158811 h 235011"/>
              <a:gd name="connsiteX15" fmla="*/ 10886 w 380869"/>
              <a:gd name="connsiteY15" fmla="*/ 224126 h 235011"/>
              <a:gd name="connsiteX16" fmla="*/ 43543 w 380869"/>
              <a:gd name="connsiteY16" fmla="*/ 235011 h 235011"/>
              <a:gd name="connsiteX17" fmla="*/ 119743 w 380869"/>
              <a:gd name="connsiteY17" fmla="*/ 224126 h 235011"/>
              <a:gd name="connsiteX18" fmla="*/ 130628 w 380869"/>
              <a:gd name="connsiteY18" fmla="*/ 191468 h 235011"/>
              <a:gd name="connsiteX19" fmla="*/ 251687 w 380869"/>
              <a:gd name="connsiteY19" fmla="*/ 183789 h 235011"/>
              <a:gd name="connsiteX20" fmla="*/ 348343 w 380869"/>
              <a:gd name="connsiteY20" fmla="*/ 191468 h 235011"/>
              <a:gd name="connsiteX0" fmla="*/ 283028 w 380869"/>
              <a:gd name="connsiteY0" fmla="*/ 202354 h 238536"/>
              <a:gd name="connsiteX1" fmla="*/ 373305 w 380869"/>
              <a:gd name="connsiteY1" fmla="*/ 175441 h 238536"/>
              <a:gd name="connsiteX2" fmla="*/ 371988 w 380869"/>
              <a:gd name="connsiteY2" fmla="*/ 136374 h 238536"/>
              <a:gd name="connsiteX3" fmla="*/ 339968 w 380869"/>
              <a:gd name="connsiteY3" fmla="*/ 121140 h 238536"/>
              <a:gd name="connsiteX4" fmla="*/ 336779 w 380869"/>
              <a:gd name="connsiteY4" fmla="*/ 92291 h 238536"/>
              <a:gd name="connsiteX5" fmla="*/ 323380 w 380869"/>
              <a:gd name="connsiteY5" fmla="*/ 101780 h 238536"/>
              <a:gd name="connsiteX6" fmla="*/ 304800 w 380869"/>
              <a:gd name="connsiteY6" fmla="*/ 89625 h 238536"/>
              <a:gd name="connsiteX7" fmla="*/ 291842 w 380869"/>
              <a:gd name="connsiteY7" fmla="*/ 12156 h 238536"/>
              <a:gd name="connsiteX8" fmla="*/ 247741 w 380869"/>
              <a:gd name="connsiteY8" fmla="*/ 0 h 238536"/>
              <a:gd name="connsiteX9" fmla="*/ 152400 w 380869"/>
              <a:gd name="connsiteY9" fmla="*/ 17297 h 238536"/>
              <a:gd name="connsiteX10" fmla="*/ 115994 w 380869"/>
              <a:gd name="connsiteY10" fmla="*/ 59571 h 238536"/>
              <a:gd name="connsiteX11" fmla="*/ 76200 w 380869"/>
              <a:gd name="connsiteY11" fmla="*/ 71726 h 238536"/>
              <a:gd name="connsiteX12" fmla="*/ 54428 w 380869"/>
              <a:gd name="connsiteY12" fmla="*/ 83881 h 238536"/>
              <a:gd name="connsiteX13" fmla="*/ 46732 w 380869"/>
              <a:gd name="connsiteY13" fmla="*/ 131898 h 238536"/>
              <a:gd name="connsiteX14" fmla="*/ 0 w 380869"/>
              <a:gd name="connsiteY14" fmla="*/ 158811 h 238536"/>
              <a:gd name="connsiteX15" fmla="*/ 10886 w 380869"/>
              <a:gd name="connsiteY15" fmla="*/ 224126 h 238536"/>
              <a:gd name="connsiteX16" fmla="*/ 43543 w 380869"/>
              <a:gd name="connsiteY16" fmla="*/ 235011 h 238536"/>
              <a:gd name="connsiteX17" fmla="*/ 126122 w 380869"/>
              <a:gd name="connsiteY17" fmla="*/ 236947 h 238536"/>
              <a:gd name="connsiteX18" fmla="*/ 130628 w 380869"/>
              <a:gd name="connsiteY18" fmla="*/ 191468 h 238536"/>
              <a:gd name="connsiteX19" fmla="*/ 251687 w 380869"/>
              <a:gd name="connsiteY19" fmla="*/ 183789 h 238536"/>
              <a:gd name="connsiteX20" fmla="*/ 348343 w 380869"/>
              <a:gd name="connsiteY20" fmla="*/ 191468 h 238536"/>
              <a:gd name="connsiteX0" fmla="*/ 291328 w 389169"/>
              <a:gd name="connsiteY0" fmla="*/ 202354 h 238536"/>
              <a:gd name="connsiteX1" fmla="*/ 381605 w 389169"/>
              <a:gd name="connsiteY1" fmla="*/ 175441 h 238536"/>
              <a:gd name="connsiteX2" fmla="*/ 380288 w 389169"/>
              <a:gd name="connsiteY2" fmla="*/ 136374 h 238536"/>
              <a:gd name="connsiteX3" fmla="*/ 348268 w 389169"/>
              <a:gd name="connsiteY3" fmla="*/ 121140 h 238536"/>
              <a:gd name="connsiteX4" fmla="*/ 345079 w 389169"/>
              <a:gd name="connsiteY4" fmla="*/ 92291 h 238536"/>
              <a:gd name="connsiteX5" fmla="*/ 331680 w 389169"/>
              <a:gd name="connsiteY5" fmla="*/ 101780 h 238536"/>
              <a:gd name="connsiteX6" fmla="*/ 313100 w 389169"/>
              <a:gd name="connsiteY6" fmla="*/ 89625 h 238536"/>
              <a:gd name="connsiteX7" fmla="*/ 300142 w 389169"/>
              <a:gd name="connsiteY7" fmla="*/ 12156 h 238536"/>
              <a:gd name="connsiteX8" fmla="*/ 256041 w 389169"/>
              <a:gd name="connsiteY8" fmla="*/ 0 h 238536"/>
              <a:gd name="connsiteX9" fmla="*/ 160700 w 389169"/>
              <a:gd name="connsiteY9" fmla="*/ 17297 h 238536"/>
              <a:gd name="connsiteX10" fmla="*/ 124294 w 389169"/>
              <a:gd name="connsiteY10" fmla="*/ 59571 h 238536"/>
              <a:gd name="connsiteX11" fmla="*/ 84500 w 389169"/>
              <a:gd name="connsiteY11" fmla="*/ 71726 h 238536"/>
              <a:gd name="connsiteX12" fmla="*/ 62728 w 389169"/>
              <a:gd name="connsiteY12" fmla="*/ 83881 h 238536"/>
              <a:gd name="connsiteX13" fmla="*/ 55032 w 389169"/>
              <a:gd name="connsiteY13" fmla="*/ 131898 h 238536"/>
              <a:gd name="connsiteX14" fmla="*/ 8300 w 389169"/>
              <a:gd name="connsiteY14" fmla="*/ 158811 h 238536"/>
              <a:gd name="connsiteX15" fmla="*/ 559 w 389169"/>
              <a:gd name="connsiteY15" fmla="*/ 188454 h 238536"/>
              <a:gd name="connsiteX16" fmla="*/ 19186 w 389169"/>
              <a:gd name="connsiteY16" fmla="*/ 224126 h 238536"/>
              <a:gd name="connsiteX17" fmla="*/ 51843 w 389169"/>
              <a:gd name="connsiteY17" fmla="*/ 235011 h 238536"/>
              <a:gd name="connsiteX18" fmla="*/ 134422 w 389169"/>
              <a:gd name="connsiteY18" fmla="*/ 236947 h 238536"/>
              <a:gd name="connsiteX19" fmla="*/ 138928 w 389169"/>
              <a:gd name="connsiteY19" fmla="*/ 191468 h 238536"/>
              <a:gd name="connsiteX20" fmla="*/ 259987 w 389169"/>
              <a:gd name="connsiteY20" fmla="*/ 183789 h 238536"/>
              <a:gd name="connsiteX21" fmla="*/ 356643 w 389169"/>
              <a:gd name="connsiteY21" fmla="*/ 191468 h 23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9169" h="238536">
                <a:moveTo>
                  <a:pt x="291328" y="202354"/>
                </a:moveTo>
                <a:cubicBezTo>
                  <a:pt x="320357" y="198725"/>
                  <a:pt x="366778" y="186438"/>
                  <a:pt x="381605" y="175441"/>
                </a:cubicBezTo>
                <a:cubicBezTo>
                  <a:pt x="396432" y="164444"/>
                  <a:pt x="385844" y="145424"/>
                  <a:pt x="380288" y="136374"/>
                </a:cubicBezTo>
                <a:cubicBezTo>
                  <a:pt x="374732" y="127324"/>
                  <a:pt x="354668" y="130624"/>
                  <a:pt x="348268" y="121140"/>
                </a:cubicBezTo>
                <a:cubicBezTo>
                  <a:pt x="341868" y="111656"/>
                  <a:pt x="349970" y="94449"/>
                  <a:pt x="345079" y="92291"/>
                </a:cubicBezTo>
                <a:cubicBezTo>
                  <a:pt x="340188" y="90133"/>
                  <a:pt x="337010" y="102224"/>
                  <a:pt x="331680" y="101780"/>
                </a:cubicBezTo>
                <a:cubicBezTo>
                  <a:pt x="326350" y="101336"/>
                  <a:pt x="320357" y="96882"/>
                  <a:pt x="313100" y="89625"/>
                </a:cubicBezTo>
                <a:cubicBezTo>
                  <a:pt x="281688" y="-4609"/>
                  <a:pt x="309652" y="27093"/>
                  <a:pt x="300142" y="12156"/>
                </a:cubicBezTo>
                <a:cubicBezTo>
                  <a:pt x="290632" y="-2781"/>
                  <a:pt x="263298" y="7257"/>
                  <a:pt x="256041" y="0"/>
                </a:cubicBezTo>
                <a:cubicBezTo>
                  <a:pt x="230641" y="3629"/>
                  <a:pt x="182658" y="7368"/>
                  <a:pt x="160700" y="17297"/>
                </a:cubicBezTo>
                <a:cubicBezTo>
                  <a:pt x="138742" y="27226"/>
                  <a:pt x="133631" y="52902"/>
                  <a:pt x="124294" y="59571"/>
                </a:cubicBezTo>
                <a:cubicBezTo>
                  <a:pt x="105620" y="72910"/>
                  <a:pt x="94761" y="67674"/>
                  <a:pt x="84500" y="71726"/>
                </a:cubicBezTo>
                <a:cubicBezTo>
                  <a:pt x="74239" y="75778"/>
                  <a:pt x="67639" y="73852"/>
                  <a:pt x="62728" y="83881"/>
                </a:cubicBezTo>
                <a:cubicBezTo>
                  <a:pt x="57817" y="93910"/>
                  <a:pt x="64103" y="119410"/>
                  <a:pt x="55032" y="131898"/>
                </a:cubicBezTo>
                <a:cubicBezTo>
                  <a:pt x="45961" y="144386"/>
                  <a:pt x="15252" y="149385"/>
                  <a:pt x="8300" y="158811"/>
                </a:cubicBezTo>
                <a:cubicBezTo>
                  <a:pt x="1348" y="168237"/>
                  <a:pt x="-1255" y="177568"/>
                  <a:pt x="559" y="188454"/>
                </a:cubicBezTo>
                <a:cubicBezTo>
                  <a:pt x="2373" y="199340"/>
                  <a:pt x="10639" y="216367"/>
                  <a:pt x="19186" y="224126"/>
                </a:cubicBezTo>
                <a:cubicBezTo>
                  <a:pt x="27733" y="231886"/>
                  <a:pt x="32637" y="232874"/>
                  <a:pt x="51843" y="235011"/>
                </a:cubicBezTo>
                <a:cubicBezTo>
                  <a:pt x="71049" y="237148"/>
                  <a:pt x="109022" y="240575"/>
                  <a:pt x="134422" y="236947"/>
                </a:cubicBezTo>
                <a:cubicBezTo>
                  <a:pt x="138050" y="226061"/>
                  <a:pt x="118001" y="200328"/>
                  <a:pt x="138928" y="191468"/>
                </a:cubicBezTo>
                <a:cubicBezTo>
                  <a:pt x="159856" y="182608"/>
                  <a:pt x="204690" y="178259"/>
                  <a:pt x="259987" y="183789"/>
                </a:cubicBezTo>
                <a:cubicBezTo>
                  <a:pt x="309856" y="200411"/>
                  <a:pt x="290740" y="191468"/>
                  <a:pt x="356643" y="191468"/>
                </a:cubicBezTo>
              </a:path>
            </a:pathLst>
          </a:custGeom>
          <a:solidFill>
            <a:srgbClr val="FFFF00"/>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3089" name="Image 30" descr="afrique001.gif"/>
          <p:cNvPicPr>
            <a:picLocks noChangeAspect="1"/>
          </p:cNvPicPr>
          <p:nvPr/>
        </p:nvPicPr>
        <p:blipFill>
          <a:blip r:embed="rId4" cstate="print"/>
          <a:srcRect/>
          <a:stretch>
            <a:fillRect/>
          </a:stretch>
        </p:blipFill>
        <p:spPr bwMode="auto">
          <a:xfrm>
            <a:off x="5867400" y="3124200"/>
            <a:ext cx="952500" cy="952500"/>
          </a:xfrm>
          <a:prstGeom prst="rect">
            <a:avLst/>
          </a:prstGeom>
          <a:noFill/>
          <a:ln w="9525">
            <a:noFill/>
            <a:miter lim="800000"/>
            <a:headEnd/>
            <a:tailEnd/>
          </a:ln>
        </p:spPr>
      </p:pic>
      <p:pic>
        <p:nvPicPr>
          <p:cNvPr id="3090" name="Image 32" descr="burkina_faso_pt-007.gif"/>
          <p:cNvPicPr>
            <a:picLocks noChangeAspect="1"/>
          </p:cNvPicPr>
          <p:nvPr/>
        </p:nvPicPr>
        <p:blipFill>
          <a:blip r:embed="rId5" cstate="print"/>
          <a:srcRect/>
          <a:stretch>
            <a:fillRect/>
          </a:stretch>
        </p:blipFill>
        <p:spPr bwMode="auto">
          <a:xfrm>
            <a:off x="1905000" y="0"/>
            <a:ext cx="1447800" cy="1028700"/>
          </a:xfrm>
          <a:prstGeom prst="rect">
            <a:avLst/>
          </a:prstGeom>
          <a:noFill/>
          <a:ln w="9525">
            <a:noFill/>
            <a:miter lim="800000"/>
            <a:headEnd/>
            <a:tailEnd/>
          </a:ln>
        </p:spPr>
      </p:pic>
      <p:sp>
        <p:nvSpPr>
          <p:cNvPr id="3091" name="ZoneTexte 35">
            <a:hlinkClick r:id="rId6"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3092" name="ZoneTexte 36">
            <a:hlinkClick r:id="rId7"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3093" name="ZoneTexte 39">
            <a:hlinkClick r:id="rId8"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3094" name="ZoneTexte 42">
            <a:hlinkClick r:id="rId9"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3095" name="ZoneTexte 31">
            <a:hlinkClick r:id="rId10"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3096" name="ZoneTexte 40">
            <a:hlinkClick r:id="rId11"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3097" name="ZoneTexte 41">
            <a:hlinkClick r:id="rId12"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3098" name="ZoneTexte 28">
            <a:hlinkClick r:id="rId13"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3099" name="ZoneTexte 29">
            <a:hlinkClick r:id="rId14"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3100" name="ZoneTexte 32">
            <a:hlinkClick r:id="rId15"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3101" name="ZoneTexte 33">
            <a:hlinkClick r:id="rId16"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3102" name="ZoneTexte 34">
            <a:hlinkClick r:id="rId17"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3103" name="ZoneTexte 37">
            <a:hlinkClick r:id="rId18"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3104" name="ZoneTexte 38">
            <a:hlinkClick r:id="rId19"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78"/>
          <p:cNvGraphicFramePr>
            <a:graphicFrameLocks/>
          </p:cNvGraphicFramePr>
          <p:nvPr/>
        </p:nvGraphicFramePr>
        <p:xfrm>
          <a:off x="1752600" y="381000"/>
          <a:ext cx="7239000" cy="5776248"/>
        </p:xfrm>
        <a:graphic>
          <a:graphicData uri="http://schemas.openxmlformats.org/drawingml/2006/table">
            <a:tbl>
              <a:tblPr/>
              <a:tblGrid>
                <a:gridCol w="381000"/>
                <a:gridCol w="2667000"/>
                <a:gridCol w="2667000"/>
                <a:gridCol w="1524000"/>
              </a:tblGrid>
              <a:tr h="53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Bell MT" panose="02020503060305020303" pitchFamily="18" charset="0"/>
                          <a:cs typeface="Arial" charset="0"/>
                        </a:rPr>
                        <a:t>Pays en développement</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Bell MT" panose="02020503060305020303" pitchFamily="18" charset="0"/>
                          <a:cs typeface="Arial" charset="0"/>
                        </a:rPr>
                        <a:t>Pays développé</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304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Bell MT" panose="02020503060305020303" pitchFamily="18" charset="0"/>
                          <a:cs typeface="Times New Roman" pitchFamily="18" charset="0"/>
                        </a:rPr>
                        <a:t>Burkina Faso</a:t>
                      </a:r>
                      <a:endParaRPr kumimoji="0" lang="fr-FR" sz="1400" b="1"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Bell MT" panose="02020503060305020303" pitchFamily="18" charset="0"/>
                          <a:cs typeface="Times New Roman" pitchFamily="18" charset="0"/>
                        </a:rPr>
                        <a:t>France</a:t>
                      </a:r>
                      <a:endParaRPr kumimoji="0" lang="fr-FR" sz="1400" b="1"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5181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Population qui vit de l’agriculture</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Times New Roman" pitchFamily="18" charset="0"/>
                        </a:rPr>
                        <a:t>90 %</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Bell MT" panose="02020503060305020303" pitchFamily="18" charset="0"/>
                          <a:cs typeface="Times New Roman" pitchFamily="18" charset="0"/>
                        </a:rPr>
                        <a:t>4%</a:t>
                      </a:r>
                      <a:endParaRPr kumimoji="0" lang="fr-FR" sz="1400" b="0" i="0" u="none" strike="noStrike" cap="none" normalizeH="0" baseline="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5181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Taux d’alphabétisation des plus de 15 ans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Times New Roman" pitchFamily="18" charset="0"/>
                        </a:rPr>
                        <a:t>20%</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rPr>
                        <a:t>100%</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3048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Espérance de vie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 durée de vie moyenne dans le pays)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Times New Roman" pitchFamily="18" charset="0"/>
                        </a:rPr>
                        <a:t>50 ans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rPr>
                        <a:t>80 ans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3397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Mortalité infantile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 pourcentage des enfants qui meurent avant d’avoir un an)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Arial" charset="0"/>
                        </a:rPr>
                        <a:t>8,9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5181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Nombre de médecins pour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7030A0"/>
                          </a:solidFill>
                          <a:effectLst/>
                          <a:latin typeface="Bell MT" panose="02020503060305020303" pitchFamily="18" charset="0"/>
                          <a:cs typeface="Times New Roman" pitchFamily="18" charset="0"/>
                        </a:rPr>
                        <a:t>100 000 habitants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Arial"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303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7315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Arial"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Revenu moyen de la majorité des habitants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Bell MT" panose="02020503060305020303" pitchFamily="18" charset="0"/>
                          <a:cs typeface="Times New Roman" pitchFamily="18" charset="0"/>
                        </a:rPr>
                        <a:t>350 euros par an pour la majorité</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rPr>
                        <a:t>24 000 euros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r h="118879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rPr>
                        <a:t>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800080"/>
                          </a:solidFill>
                          <a:effectLst/>
                          <a:latin typeface="Bell MT" panose="02020503060305020303" pitchFamily="18" charset="0"/>
                          <a:cs typeface="Times New Roman" pitchFamily="18" charset="0"/>
                        </a:rPr>
                        <a:t>Nombre et noms des saisons.</a:t>
                      </a:r>
                      <a:endPar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200" b="0" i="0" u="sng" strike="noStrike" cap="none" normalizeH="0" baseline="0" dirty="0" smtClean="0">
                          <a:ln>
                            <a:noFill/>
                          </a:ln>
                          <a:solidFill>
                            <a:srgbClr val="FF0000"/>
                          </a:solidFill>
                          <a:effectLst/>
                          <a:latin typeface="Bell MT" panose="02020503060305020303" pitchFamily="18" charset="0"/>
                          <a:cs typeface="Times New Roman" pitchFamily="18" charset="0"/>
                        </a:rPr>
                        <a:t>Climat tropical </a:t>
                      </a: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 2 Saisons :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 </a:t>
                      </a:r>
                      <a:r>
                        <a:rPr kumimoji="0" lang="fr-FR" sz="1200" b="1" i="0" u="none" strike="noStrike" cap="none" normalizeH="0" baseline="0" dirty="0" smtClean="0">
                          <a:ln>
                            <a:noFill/>
                          </a:ln>
                          <a:solidFill>
                            <a:srgbClr val="FF0000"/>
                          </a:solidFill>
                          <a:effectLst/>
                          <a:latin typeface="Bell MT" panose="02020503060305020303" pitchFamily="18" charset="0"/>
                          <a:cs typeface="Times New Roman" pitchFamily="18" charset="0"/>
                        </a:rPr>
                        <a:t>une saison des pluies </a:t>
                      </a: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de juin à novembre (environ 5 mois)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 </a:t>
                      </a:r>
                      <a:r>
                        <a:rPr kumimoji="0" lang="fr-FR" sz="1200" b="1" i="0" u="none" strike="noStrike" cap="none" normalizeH="0" baseline="0" dirty="0" smtClean="0">
                          <a:ln>
                            <a:noFill/>
                          </a:ln>
                          <a:solidFill>
                            <a:srgbClr val="FF0000"/>
                          </a:solidFill>
                          <a:effectLst/>
                          <a:latin typeface="Bell MT" panose="02020503060305020303" pitchFamily="18" charset="0"/>
                          <a:cs typeface="Times New Roman" pitchFamily="18" charset="0"/>
                        </a:rPr>
                        <a:t>une saison sèche </a:t>
                      </a: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de novembre à mai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Bell MT" panose="02020503060305020303" pitchFamily="18" charset="0"/>
                          <a:cs typeface="Times New Roman" pitchFamily="18" charset="0"/>
                        </a:rPr>
                        <a:t>Il fait toujours chaud ou très chaud toute l’année. </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Bell MT" panose="02020503060305020303" pitchFamily="18" charset="0"/>
                          <a:cs typeface="Times New Roman" pitchFamily="18" charset="0"/>
                        </a:rPr>
                        <a:t>4 saisons</a:t>
                      </a:r>
                      <a:endParaRPr kumimoji="0" lang="fr-FR" sz="1400" b="0" i="0" u="none" strike="noStrike" cap="none" normalizeH="0" baseline="0" dirty="0" smtClean="0">
                        <a:ln>
                          <a:noFill/>
                        </a:ln>
                        <a:solidFill>
                          <a:schemeClr val="tx1"/>
                        </a:solidFill>
                        <a:effectLst/>
                        <a:latin typeface="Bell MT" panose="02020503060305020303"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alpha val="59000"/>
                      </a:schemeClr>
                    </a:solidFill>
                  </a:tcPr>
                </a:tc>
              </a:tr>
            </a:tbl>
          </a:graphicData>
        </a:graphic>
      </p:graphicFrame>
      <p:sp>
        <p:nvSpPr>
          <p:cNvPr id="4150" name="ZoneTexte 32"/>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t>3</a:t>
            </a:r>
          </a:p>
        </p:txBody>
      </p:sp>
      <p:sp>
        <p:nvSpPr>
          <p:cNvPr id="4151" name="ZoneTexte 35">
            <a:hlinkClick r:id="rId2"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4152" name="ZoneTexte 36">
            <a:hlinkClick r:id="rId3"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4153" name="ZoneTexte 39">
            <a:hlinkClick r:id="rId4"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4154" name="ZoneTexte 42">
            <a:hlinkClick r:id="rId5"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4155" name="ZoneTexte 31">
            <a:hlinkClick r:id="rId6"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4156" name="ZoneTexte 40">
            <a:hlinkClick r:id="rId7"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4157" name="ZoneTexte 41">
            <a:hlinkClick r:id="rId8"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4158" name="ZoneTexte 28">
            <a:hlinkClick r:id="rId9"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4159" name="ZoneTexte 29">
            <a:hlinkClick r:id="rId10"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4160" name="ZoneTexte 32">
            <a:hlinkClick r:id="rId11"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4161" name="ZoneTexte 33">
            <a:hlinkClick r:id="rId12"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4162" name="ZoneTexte 34">
            <a:hlinkClick r:id="rId13"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4163" name="ZoneTexte 37">
            <a:hlinkClick r:id="rId14"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4164" name="ZoneTexte 38">
            <a:hlinkClick r:id="rId15"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2" descr="http://farmlandgrab.org/uploads/images/photos/5154/original_Village%20dans%20la%20region%20de%20Banfora%20(Burkina%20Faso).jpg?1372748205"/>
          <p:cNvPicPr>
            <a:picLocks noChangeAspect="1" noChangeArrowheads="1"/>
          </p:cNvPicPr>
          <p:nvPr/>
        </p:nvPicPr>
        <p:blipFill>
          <a:blip r:embed="rId2" cstate="print"/>
          <a:srcRect/>
          <a:stretch>
            <a:fillRect/>
          </a:stretch>
        </p:blipFill>
        <p:spPr bwMode="auto">
          <a:xfrm>
            <a:off x="1371600" y="158750"/>
            <a:ext cx="7620000" cy="5086350"/>
          </a:xfrm>
          <a:prstGeom prst="rect">
            <a:avLst/>
          </a:prstGeom>
          <a:noFill/>
          <a:ln w="9525">
            <a:noFill/>
            <a:miter lim="800000"/>
            <a:headEnd/>
            <a:tailEnd/>
          </a:ln>
        </p:spPr>
      </p:pic>
      <p:sp>
        <p:nvSpPr>
          <p:cNvPr id="5123" name="Text Box 5"/>
          <p:cNvSpPr txBox="1">
            <a:spLocks noChangeArrowheads="1"/>
          </p:cNvSpPr>
          <p:nvPr/>
        </p:nvSpPr>
        <p:spPr bwMode="auto">
          <a:xfrm>
            <a:off x="1371600" y="271463"/>
            <a:ext cx="4953000" cy="369887"/>
          </a:xfrm>
          <a:prstGeom prst="rect">
            <a:avLst/>
          </a:prstGeom>
          <a:noFill/>
          <a:ln w="9525">
            <a:noFill/>
            <a:miter lim="800000"/>
            <a:headEnd/>
            <a:tailEnd/>
          </a:ln>
        </p:spPr>
        <p:txBody>
          <a:bodyPr>
            <a:spAutoFit/>
          </a:bodyPr>
          <a:lstStyle/>
          <a:p>
            <a:pPr algn="ctr">
              <a:spcBef>
                <a:spcPct val="50000"/>
              </a:spcBef>
            </a:pPr>
            <a:r>
              <a:rPr lang="fr-FR" altLang="fr-FR" b="1" u="sng">
                <a:solidFill>
                  <a:schemeClr val="bg1"/>
                </a:solidFill>
                <a:latin typeface="Bell MT" pitchFamily="18" charset="0"/>
              </a:rPr>
              <a:t>Village du Burkina Faso</a:t>
            </a:r>
          </a:p>
        </p:txBody>
      </p:sp>
      <p:sp>
        <p:nvSpPr>
          <p:cNvPr id="5124" name="ZoneTexte 3"/>
          <p:cNvSpPr txBox="1">
            <a:spLocks noChangeArrowheads="1"/>
          </p:cNvSpPr>
          <p:nvPr/>
        </p:nvSpPr>
        <p:spPr bwMode="auto">
          <a:xfrm>
            <a:off x="4724400" y="2947988"/>
            <a:ext cx="457200" cy="400050"/>
          </a:xfrm>
          <a:prstGeom prst="rect">
            <a:avLst/>
          </a:prstGeom>
          <a:noFill/>
          <a:ln w="9525">
            <a:noFill/>
            <a:miter lim="800000"/>
            <a:headEnd/>
            <a:tailEnd/>
          </a:ln>
        </p:spPr>
        <p:txBody>
          <a:bodyPr>
            <a:spAutoFit/>
          </a:bodyPr>
          <a:lstStyle/>
          <a:p>
            <a:r>
              <a:rPr lang="fr-FR" altLang="fr-FR" sz="2000">
                <a:solidFill>
                  <a:schemeClr val="bg1"/>
                </a:solidFill>
                <a:latin typeface="Bell MT" pitchFamily="18" charset="0"/>
              </a:rPr>
              <a:t>1</a:t>
            </a:r>
          </a:p>
        </p:txBody>
      </p:sp>
      <p:sp>
        <p:nvSpPr>
          <p:cNvPr id="5125" name="ZoneTexte 4"/>
          <p:cNvSpPr txBox="1">
            <a:spLocks noChangeArrowheads="1"/>
          </p:cNvSpPr>
          <p:nvPr/>
        </p:nvSpPr>
        <p:spPr bwMode="auto">
          <a:xfrm>
            <a:off x="6172200" y="3065463"/>
            <a:ext cx="457200" cy="371475"/>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5</a:t>
            </a:r>
          </a:p>
        </p:txBody>
      </p:sp>
      <p:sp>
        <p:nvSpPr>
          <p:cNvPr id="5126" name="ZoneTexte 5"/>
          <p:cNvSpPr txBox="1">
            <a:spLocks noChangeArrowheads="1"/>
          </p:cNvSpPr>
          <p:nvPr/>
        </p:nvSpPr>
        <p:spPr bwMode="auto">
          <a:xfrm>
            <a:off x="4495800" y="2146300"/>
            <a:ext cx="4572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4</a:t>
            </a:r>
          </a:p>
        </p:txBody>
      </p:sp>
      <p:sp>
        <p:nvSpPr>
          <p:cNvPr id="5127" name="ZoneTexte 6"/>
          <p:cNvSpPr txBox="1">
            <a:spLocks noChangeArrowheads="1"/>
          </p:cNvSpPr>
          <p:nvPr/>
        </p:nvSpPr>
        <p:spPr bwMode="auto">
          <a:xfrm>
            <a:off x="3467100" y="4006850"/>
            <a:ext cx="4572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3</a:t>
            </a:r>
          </a:p>
        </p:txBody>
      </p:sp>
      <p:sp>
        <p:nvSpPr>
          <p:cNvPr id="5128" name="ZoneTexte 7"/>
          <p:cNvSpPr txBox="1">
            <a:spLocks noChangeArrowheads="1"/>
          </p:cNvSpPr>
          <p:nvPr/>
        </p:nvSpPr>
        <p:spPr bwMode="auto">
          <a:xfrm>
            <a:off x="5327650" y="3876675"/>
            <a:ext cx="4572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2</a:t>
            </a:r>
          </a:p>
        </p:txBody>
      </p:sp>
      <p:sp>
        <p:nvSpPr>
          <p:cNvPr id="5129" name="ZoneTexte 9"/>
          <p:cNvSpPr txBox="1">
            <a:spLocks noChangeArrowheads="1"/>
          </p:cNvSpPr>
          <p:nvPr/>
        </p:nvSpPr>
        <p:spPr bwMode="auto">
          <a:xfrm>
            <a:off x="2667000" y="5181600"/>
            <a:ext cx="1752600" cy="461963"/>
          </a:xfrm>
          <a:prstGeom prst="rect">
            <a:avLst/>
          </a:prstGeom>
          <a:noFill/>
          <a:ln w="9525">
            <a:noFill/>
            <a:miter lim="800000"/>
            <a:headEnd/>
            <a:tailEnd/>
          </a:ln>
        </p:spPr>
        <p:txBody>
          <a:bodyPr>
            <a:spAutoFit/>
          </a:bodyPr>
          <a:lstStyle/>
          <a:p>
            <a:r>
              <a:rPr lang="fr-FR" altLang="fr-FR" sz="1200">
                <a:latin typeface="Bell MT" pitchFamily="18" charset="0"/>
              </a:rPr>
              <a:t>1 : le village avec ses cases (= maison )</a:t>
            </a:r>
          </a:p>
        </p:txBody>
      </p:sp>
      <p:sp>
        <p:nvSpPr>
          <p:cNvPr id="5130" name="ZoneTexte 10"/>
          <p:cNvSpPr txBox="1">
            <a:spLocks noChangeArrowheads="1"/>
          </p:cNvSpPr>
          <p:nvPr/>
        </p:nvSpPr>
        <p:spPr bwMode="auto">
          <a:xfrm>
            <a:off x="4800600" y="5181600"/>
            <a:ext cx="3200400" cy="276225"/>
          </a:xfrm>
          <a:prstGeom prst="rect">
            <a:avLst/>
          </a:prstGeom>
          <a:noFill/>
          <a:ln w="9525">
            <a:noFill/>
            <a:miter lim="800000"/>
            <a:headEnd/>
            <a:tailEnd/>
          </a:ln>
        </p:spPr>
        <p:txBody>
          <a:bodyPr>
            <a:spAutoFit/>
          </a:bodyPr>
          <a:lstStyle/>
          <a:p>
            <a:r>
              <a:rPr lang="fr-FR" altLang="fr-FR" sz="1200">
                <a:latin typeface="Bell MT" pitchFamily="18" charset="0"/>
              </a:rPr>
              <a:t>2 : une piste (chemin de terre)</a:t>
            </a:r>
          </a:p>
        </p:txBody>
      </p:sp>
      <p:sp>
        <p:nvSpPr>
          <p:cNvPr id="5132" name="ZoneTexte 12"/>
          <p:cNvSpPr txBox="1">
            <a:spLocks noChangeArrowheads="1"/>
          </p:cNvSpPr>
          <p:nvPr/>
        </p:nvSpPr>
        <p:spPr bwMode="auto">
          <a:xfrm>
            <a:off x="2667000" y="5643563"/>
            <a:ext cx="1524000" cy="276225"/>
          </a:xfrm>
          <a:prstGeom prst="rect">
            <a:avLst/>
          </a:prstGeom>
          <a:noFill/>
          <a:ln w="9525">
            <a:noFill/>
            <a:miter lim="800000"/>
            <a:headEnd/>
            <a:tailEnd/>
          </a:ln>
        </p:spPr>
        <p:txBody>
          <a:bodyPr>
            <a:spAutoFit/>
          </a:bodyPr>
          <a:lstStyle/>
          <a:p>
            <a:r>
              <a:rPr lang="fr-FR" altLang="fr-FR" sz="1200">
                <a:latin typeface="Bell MT" pitchFamily="18" charset="0"/>
              </a:rPr>
              <a:t>3 : le puits</a:t>
            </a:r>
          </a:p>
        </p:txBody>
      </p:sp>
      <p:sp>
        <p:nvSpPr>
          <p:cNvPr id="5133" name="ZoneTexte 13"/>
          <p:cNvSpPr txBox="1">
            <a:spLocks noChangeArrowheads="1"/>
          </p:cNvSpPr>
          <p:nvPr/>
        </p:nvSpPr>
        <p:spPr bwMode="auto">
          <a:xfrm>
            <a:off x="4800600" y="5562600"/>
            <a:ext cx="2743200" cy="276225"/>
          </a:xfrm>
          <a:prstGeom prst="rect">
            <a:avLst/>
          </a:prstGeom>
          <a:noFill/>
          <a:ln w="9525">
            <a:noFill/>
            <a:miter lim="800000"/>
            <a:headEnd/>
            <a:tailEnd/>
          </a:ln>
        </p:spPr>
        <p:txBody>
          <a:bodyPr>
            <a:spAutoFit/>
          </a:bodyPr>
          <a:lstStyle/>
          <a:p>
            <a:r>
              <a:rPr lang="fr-FR" altLang="fr-FR" sz="1200">
                <a:latin typeface="Bell MT" pitchFamily="18" charset="0"/>
              </a:rPr>
              <a:t>4 : champs permanents près du village.</a:t>
            </a:r>
          </a:p>
        </p:txBody>
      </p:sp>
      <p:sp>
        <p:nvSpPr>
          <p:cNvPr id="5134" name="ZoneTexte 14"/>
          <p:cNvSpPr txBox="1">
            <a:spLocks noChangeArrowheads="1"/>
          </p:cNvSpPr>
          <p:nvPr/>
        </p:nvSpPr>
        <p:spPr bwMode="auto">
          <a:xfrm>
            <a:off x="2667000" y="5943600"/>
            <a:ext cx="4724400" cy="276225"/>
          </a:xfrm>
          <a:prstGeom prst="rect">
            <a:avLst/>
          </a:prstGeom>
          <a:noFill/>
          <a:ln w="9525">
            <a:noFill/>
            <a:miter lim="800000"/>
            <a:headEnd/>
            <a:tailEnd/>
          </a:ln>
        </p:spPr>
        <p:txBody>
          <a:bodyPr>
            <a:spAutoFit/>
          </a:bodyPr>
          <a:lstStyle/>
          <a:p>
            <a:r>
              <a:rPr lang="fr-FR" altLang="fr-FR" sz="1200">
                <a:latin typeface="Bell MT" pitchFamily="18" charset="0"/>
              </a:rPr>
              <a:t>5  : un karité, arbre qui donne des fruits et de l’ombre…</a:t>
            </a:r>
          </a:p>
        </p:txBody>
      </p:sp>
      <p:sp>
        <p:nvSpPr>
          <p:cNvPr id="3" name="ZoneTexte 46"/>
          <p:cNvSpPr txBox="1">
            <a:spLocks noChangeArrowheads="1"/>
          </p:cNvSpPr>
          <p:nvPr/>
        </p:nvSpPr>
        <p:spPr bwMode="auto">
          <a:xfrm>
            <a:off x="8610600" y="63976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4</a:t>
            </a:r>
          </a:p>
        </p:txBody>
      </p:sp>
      <p:sp>
        <p:nvSpPr>
          <p:cNvPr id="5135" name="ZoneTexte 14"/>
          <p:cNvSpPr txBox="1">
            <a:spLocks noChangeArrowheads="1"/>
          </p:cNvSpPr>
          <p:nvPr/>
        </p:nvSpPr>
        <p:spPr bwMode="auto">
          <a:xfrm>
            <a:off x="1371600" y="6400800"/>
            <a:ext cx="7162800" cy="400050"/>
          </a:xfrm>
          <a:prstGeom prst="rect">
            <a:avLst/>
          </a:prstGeom>
          <a:noFill/>
          <a:ln w="9525">
            <a:noFill/>
            <a:miter lim="800000"/>
            <a:headEnd/>
            <a:tailEnd/>
          </a:ln>
        </p:spPr>
        <p:txBody>
          <a:bodyPr>
            <a:spAutoFit/>
          </a:bodyPr>
          <a:lstStyle/>
          <a:p>
            <a:pPr algn="ctr"/>
            <a:r>
              <a:rPr lang="fr-FR" altLang="fr-FR" sz="2000" b="1">
                <a:solidFill>
                  <a:srgbClr val="FF0000"/>
                </a:solidFill>
                <a:latin typeface="Bell MT" pitchFamily="18" charset="0"/>
              </a:rPr>
              <a:t>Clique sur les numéros pour savoir à quoi ils correspondent…</a:t>
            </a:r>
          </a:p>
        </p:txBody>
      </p:sp>
      <p:sp>
        <p:nvSpPr>
          <p:cNvPr id="32" name="ZoneTexte 5"/>
          <p:cNvSpPr txBox="1">
            <a:spLocks noChangeArrowheads="1"/>
          </p:cNvSpPr>
          <p:nvPr/>
        </p:nvSpPr>
        <p:spPr bwMode="auto">
          <a:xfrm>
            <a:off x="3702050" y="1035050"/>
            <a:ext cx="4572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6</a:t>
            </a:r>
          </a:p>
        </p:txBody>
      </p:sp>
      <p:sp>
        <p:nvSpPr>
          <p:cNvPr id="2" name="ZoneTexte 1"/>
          <p:cNvSpPr txBox="1">
            <a:spLocks noChangeArrowheads="1"/>
          </p:cNvSpPr>
          <p:nvPr/>
        </p:nvSpPr>
        <p:spPr bwMode="auto">
          <a:xfrm>
            <a:off x="6551613" y="5943600"/>
            <a:ext cx="1295400" cy="276225"/>
          </a:xfrm>
          <a:prstGeom prst="rect">
            <a:avLst/>
          </a:prstGeom>
          <a:noFill/>
          <a:ln w="9525">
            <a:noFill/>
            <a:miter lim="800000"/>
            <a:headEnd/>
            <a:tailEnd/>
          </a:ln>
        </p:spPr>
        <p:txBody>
          <a:bodyPr>
            <a:spAutoFit/>
          </a:bodyPr>
          <a:lstStyle/>
          <a:p>
            <a:r>
              <a:rPr lang="fr-FR" altLang="fr-FR" sz="1200">
                <a:latin typeface="Bell MT" pitchFamily="18" charset="0"/>
              </a:rPr>
              <a:t>6. Savane</a:t>
            </a:r>
          </a:p>
        </p:txBody>
      </p:sp>
      <p:pic>
        <p:nvPicPr>
          <p:cNvPr id="5153" name="Picture 33"/>
          <p:cNvPicPr>
            <a:picLocks noChangeAspect="1" noChangeArrowheads="1"/>
          </p:cNvPicPr>
          <p:nvPr/>
        </p:nvPicPr>
        <p:blipFill>
          <a:blip r:embed="rId3" cstate="print"/>
          <a:srcRect/>
          <a:stretch>
            <a:fillRect/>
          </a:stretch>
        </p:blipFill>
        <p:spPr bwMode="auto">
          <a:xfrm>
            <a:off x="5165725" y="3668713"/>
            <a:ext cx="2101850" cy="1576387"/>
          </a:xfrm>
          <a:prstGeom prst="rect">
            <a:avLst/>
          </a:prstGeom>
          <a:noFill/>
          <a:ln w="9525">
            <a:noFill/>
            <a:miter lim="800000"/>
            <a:headEnd/>
            <a:tailEnd/>
          </a:ln>
        </p:spPr>
      </p:pic>
      <p:pic>
        <p:nvPicPr>
          <p:cNvPr id="5155" name="Picture 35" descr="Puits traditionnel africain tiré du site Action Contre la Faim pris en juin 2007 au Burkina Faso "/>
          <p:cNvPicPr>
            <a:picLocks noChangeAspect="1" noChangeArrowheads="1"/>
          </p:cNvPicPr>
          <p:nvPr/>
        </p:nvPicPr>
        <p:blipFill>
          <a:blip r:embed="rId4" cstate="print"/>
          <a:srcRect/>
          <a:stretch>
            <a:fillRect/>
          </a:stretch>
        </p:blipFill>
        <p:spPr bwMode="auto">
          <a:xfrm>
            <a:off x="1792288" y="3727450"/>
            <a:ext cx="2398712" cy="1539875"/>
          </a:xfrm>
          <a:prstGeom prst="rect">
            <a:avLst/>
          </a:prstGeom>
          <a:noFill/>
          <a:ln w="9525">
            <a:noFill/>
            <a:miter lim="800000"/>
            <a:headEnd/>
            <a:tailEnd/>
          </a:ln>
        </p:spPr>
      </p:pic>
      <p:pic>
        <p:nvPicPr>
          <p:cNvPr id="5156" name="Picture 36"/>
          <p:cNvPicPr>
            <a:picLocks noChangeAspect="1" noChangeArrowheads="1"/>
          </p:cNvPicPr>
          <p:nvPr/>
        </p:nvPicPr>
        <p:blipFill>
          <a:blip r:embed="rId5" cstate="print"/>
          <a:srcRect/>
          <a:stretch>
            <a:fillRect/>
          </a:stretch>
        </p:blipFill>
        <p:spPr bwMode="auto">
          <a:xfrm>
            <a:off x="4333875" y="611188"/>
            <a:ext cx="2609850" cy="1957387"/>
          </a:xfrm>
          <a:prstGeom prst="rect">
            <a:avLst/>
          </a:prstGeom>
          <a:noFill/>
          <a:ln w="9525">
            <a:noFill/>
            <a:miter lim="800000"/>
            <a:headEnd/>
            <a:tailEnd/>
          </a:ln>
        </p:spPr>
      </p:pic>
      <p:pic>
        <p:nvPicPr>
          <p:cNvPr id="5158" name="Picture 38" descr="See original image"/>
          <p:cNvPicPr>
            <a:picLocks noChangeAspect="1" noChangeArrowheads="1"/>
          </p:cNvPicPr>
          <p:nvPr/>
        </p:nvPicPr>
        <p:blipFill>
          <a:blip r:embed="rId6" cstate="print"/>
          <a:srcRect/>
          <a:stretch>
            <a:fillRect/>
          </a:stretch>
        </p:blipFill>
        <p:spPr bwMode="auto">
          <a:xfrm>
            <a:off x="5964238" y="2413000"/>
            <a:ext cx="2543175" cy="1676400"/>
          </a:xfrm>
          <a:prstGeom prst="rect">
            <a:avLst/>
          </a:prstGeom>
          <a:noFill/>
          <a:ln w="9525">
            <a:noFill/>
            <a:miter lim="800000"/>
            <a:headEnd/>
            <a:tailEnd/>
          </a:ln>
        </p:spPr>
      </p:pic>
      <p:pic>
        <p:nvPicPr>
          <p:cNvPr id="5159" name="Picture 39"/>
          <p:cNvPicPr>
            <a:picLocks noChangeAspect="1" noChangeArrowheads="1"/>
          </p:cNvPicPr>
          <p:nvPr/>
        </p:nvPicPr>
        <p:blipFill>
          <a:blip r:embed="rId7" cstate="print"/>
          <a:srcRect/>
          <a:stretch>
            <a:fillRect/>
          </a:stretch>
        </p:blipFill>
        <p:spPr bwMode="auto">
          <a:xfrm>
            <a:off x="3713163" y="2559050"/>
            <a:ext cx="2292350" cy="1255713"/>
          </a:xfrm>
          <a:prstGeom prst="rect">
            <a:avLst/>
          </a:prstGeom>
          <a:noFill/>
          <a:ln w="9525">
            <a:noFill/>
            <a:miter lim="800000"/>
            <a:headEnd/>
            <a:tailEnd/>
          </a:ln>
        </p:spPr>
      </p:pic>
      <p:pic>
        <p:nvPicPr>
          <p:cNvPr id="5161" name="Picture 41" descr="http://www.pendjari.net/IMG/jpg/savane-arbustive.jpg"/>
          <p:cNvPicPr>
            <a:picLocks noChangeAspect="1" noChangeArrowheads="1"/>
          </p:cNvPicPr>
          <p:nvPr/>
        </p:nvPicPr>
        <p:blipFill>
          <a:blip r:embed="rId8" cstate="print"/>
          <a:srcRect/>
          <a:stretch>
            <a:fillRect/>
          </a:stretch>
        </p:blipFill>
        <p:spPr bwMode="auto">
          <a:xfrm>
            <a:off x="1373188" y="158750"/>
            <a:ext cx="3084512" cy="2312988"/>
          </a:xfrm>
          <a:prstGeom prst="rect">
            <a:avLst/>
          </a:prstGeom>
          <a:noFill/>
          <a:ln w="9525">
            <a:noFill/>
            <a:miter lim="800000"/>
            <a:headEnd/>
            <a:tailEnd/>
          </a:ln>
        </p:spPr>
      </p:pic>
      <p:sp>
        <p:nvSpPr>
          <p:cNvPr id="5144" name="ZoneTexte 35">
            <a:hlinkClick r:id="rId9"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5145" name="ZoneTexte 36">
            <a:hlinkClick r:id="rId10"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5146" name="ZoneTexte 39">
            <a:hlinkClick r:id="rId11"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5147" name="ZoneTexte 42">
            <a:hlinkClick r:id="rId12"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5148" name="ZoneTexte 31">
            <a:hlinkClick r:id="rId13"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5149" name="ZoneTexte 40">
            <a:hlinkClick r:id="rId14"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5150" name="ZoneTexte 41">
            <a:hlinkClick r:id="rId15"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5151" name="ZoneTexte 28">
            <a:hlinkClick r:id="rId16"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5152" name="ZoneTexte 29">
            <a:hlinkClick r:id="rId17"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4" name="ZoneTexte 32">
            <a:hlinkClick r:id="rId18"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5154" name="ZoneTexte 33">
            <a:hlinkClick r:id="rId19"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5" name="ZoneTexte 34">
            <a:hlinkClick r:id="rId20"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6" name="ZoneTexte 37">
            <a:hlinkClick r:id="rId21"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5157" name="ZoneTexte 38">
            <a:hlinkClick r:id="rId22"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5135">
                                            <p:txEl>
                                              <p:pRg st="0" end="0"/>
                                            </p:txEl>
                                          </p:spTgt>
                                        </p:tgtEl>
                                        <p:attrNameLst>
                                          <p:attrName>style.color</p:attrName>
                                        </p:attrNameLst>
                                      </p:cBhvr>
                                      <p:to>
                                        <p:clrVal>
                                          <a:schemeClr val="accent2"/>
                                        </p:clrVal>
                                      </p:to>
                                    </p:set>
                                    <p:set>
                                      <p:cBhvr>
                                        <p:cTn id="7" dur="500" autoRev="1" fill="hold"/>
                                        <p:tgtEl>
                                          <p:spTgt spid="5135">
                                            <p:txEl>
                                              <p:pRg st="0" end="0"/>
                                            </p:txEl>
                                          </p:spTgt>
                                        </p:tgtEl>
                                        <p:attrNameLst>
                                          <p:attrName>fillcolor</p:attrName>
                                        </p:attrNameLst>
                                      </p:cBhvr>
                                      <p:to>
                                        <p:clrVal>
                                          <a:schemeClr val="accent2"/>
                                        </p:clrVal>
                                      </p:to>
                                    </p:set>
                                    <p:set>
                                      <p:cBhvr>
                                        <p:cTn id="8" dur="500" autoRev="1" fill="hold"/>
                                        <p:tgtEl>
                                          <p:spTgt spid="51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2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9"/>
                                        </p:tgtEl>
                                        <p:attrNameLst>
                                          <p:attrName>style.visibility</p:attrName>
                                        </p:attrNameLst>
                                      </p:cBhvr>
                                      <p:to>
                                        <p:strVal val="visible"/>
                                      </p:to>
                                    </p:set>
                                    <p:anim calcmode="lin" valueType="num">
                                      <p:cBhvr additive="base">
                                        <p:cTn id="14" dur="500" fill="hold"/>
                                        <p:tgtEl>
                                          <p:spTgt spid="5129"/>
                                        </p:tgtEl>
                                        <p:attrNameLst>
                                          <p:attrName>ppt_x</p:attrName>
                                        </p:attrNameLst>
                                      </p:cBhvr>
                                      <p:tavLst>
                                        <p:tav tm="0">
                                          <p:val>
                                            <p:strVal val="#ppt_x"/>
                                          </p:val>
                                        </p:tav>
                                        <p:tav tm="100000">
                                          <p:val>
                                            <p:strVal val="#ppt_x"/>
                                          </p:val>
                                        </p:tav>
                                      </p:tavLst>
                                    </p:anim>
                                    <p:anim calcmode="lin" valueType="num">
                                      <p:cBhvr additive="base">
                                        <p:cTn id="15" dur="500" fill="hold"/>
                                        <p:tgtEl>
                                          <p:spTgt spid="5129"/>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159"/>
                                        </p:tgtEl>
                                        <p:attrNameLst>
                                          <p:attrName>style.visibility</p:attrName>
                                        </p:attrNameLst>
                                      </p:cBhvr>
                                      <p:to>
                                        <p:strVal val="visible"/>
                                      </p:to>
                                    </p:set>
                                    <p:animEffect transition="in" filter="fade">
                                      <p:cBhvr>
                                        <p:cTn id="18" dur="500"/>
                                        <p:tgtEl>
                                          <p:spTgt spid="5159"/>
                                        </p:tgtEl>
                                      </p:cBhvr>
                                    </p:animEffect>
                                  </p:childTnLst>
                                </p:cTn>
                              </p:par>
                            </p:childTnLst>
                          </p:cTn>
                        </p:par>
                      </p:childTnLst>
                    </p:cTn>
                  </p:par>
                </p:childTnLst>
              </p:cTn>
              <p:nextCondLst>
                <p:cond evt="onClick" delay="0">
                  <p:tgtEl>
                    <p:spTgt spid="5124"/>
                  </p:tgtEl>
                </p:cond>
              </p:nextCondLst>
            </p:seq>
            <p:seq concurrent="1" nextAc="seek">
              <p:cTn id="19" restart="whenNotActive" fill="hold" evtFilter="cancelBubble" nodeType="interactiveSeq">
                <p:stCondLst>
                  <p:cond evt="onClick" delay="0">
                    <p:tgtEl>
                      <p:spTgt spid="512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30"/>
                                        </p:tgtEl>
                                        <p:attrNameLst>
                                          <p:attrName>style.visibility</p:attrName>
                                        </p:attrNameLst>
                                      </p:cBhvr>
                                      <p:to>
                                        <p:strVal val="visible"/>
                                      </p:to>
                                    </p:set>
                                    <p:anim calcmode="lin" valueType="num">
                                      <p:cBhvr additive="base">
                                        <p:cTn id="24" dur="500" fill="hold"/>
                                        <p:tgtEl>
                                          <p:spTgt spid="5130"/>
                                        </p:tgtEl>
                                        <p:attrNameLst>
                                          <p:attrName>ppt_x</p:attrName>
                                        </p:attrNameLst>
                                      </p:cBhvr>
                                      <p:tavLst>
                                        <p:tav tm="0">
                                          <p:val>
                                            <p:strVal val="#ppt_x"/>
                                          </p:val>
                                        </p:tav>
                                        <p:tav tm="100000">
                                          <p:val>
                                            <p:strVal val="#ppt_x"/>
                                          </p:val>
                                        </p:tav>
                                      </p:tavLst>
                                    </p:anim>
                                    <p:anim calcmode="lin" valueType="num">
                                      <p:cBhvr additive="base">
                                        <p:cTn id="25" dur="500" fill="hold"/>
                                        <p:tgtEl>
                                          <p:spTgt spid="5130"/>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5153"/>
                                        </p:tgtEl>
                                        <p:attrNameLst>
                                          <p:attrName>style.visibility</p:attrName>
                                        </p:attrNameLst>
                                      </p:cBhvr>
                                      <p:to>
                                        <p:strVal val="visible"/>
                                      </p:to>
                                    </p:set>
                                    <p:animEffect transition="in" filter="fade">
                                      <p:cBhvr>
                                        <p:cTn id="28" dur="500"/>
                                        <p:tgtEl>
                                          <p:spTgt spid="5153"/>
                                        </p:tgtEl>
                                      </p:cBhvr>
                                    </p:animEffect>
                                  </p:childTnLst>
                                </p:cTn>
                              </p:par>
                            </p:childTnLst>
                          </p:cTn>
                        </p:par>
                      </p:childTnLst>
                    </p:cTn>
                  </p:par>
                </p:childTnLst>
              </p:cTn>
              <p:nextCondLst>
                <p:cond evt="onClick" delay="0">
                  <p:tgtEl>
                    <p:spTgt spid="5128"/>
                  </p:tgtEl>
                </p:cond>
              </p:nextCondLst>
            </p:seq>
            <p:seq concurrent="1" nextAc="seek">
              <p:cTn id="29" restart="whenNotActive" fill="hold" evtFilter="cancelBubble" nodeType="interactiveSeq">
                <p:stCondLst>
                  <p:cond evt="onClick" delay="0">
                    <p:tgtEl>
                      <p:spTgt spid="512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132"/>
                                        </p:tgtEl>
                                        <p:attrNameLst>
                                          <p:attrName>style.visibility</p:attrName>
                                        </p:attrNameLst>
                                      </p:cBhvr>
                                      <p:to>
                                        <p:strVal val="visible"/>
                                      </p:to>
                                    </p:set>
                                    <p:anim calcmode="lin" valueType="num">
                                      <p:cBhvr additive="base">
                                        <p:cTn id="34" dur="500" fill="hold"/>
                                        <p:tgtEl>
                                          <p:spTgt spid="5132"/>
                                        </p:tgtEl>
                                        <p:attrNameLst>
                                          <p:attrName>ppt_x</p:attrName>
                                        </p:attrNameLst>
                                      </p:cBhvr>
                                      <p:tavLst>
                                        <p:tav tm="0">
                                          <p:val>
                                            <p:strVal val="#ppt_x"/>
                                          </p:val>
                                        </p:tav>
                                        <p:tav tm="100000">
                                          <p:val>
                                            <p:strVal val="#ppt_x"/>
                                          </p:val>
                                        </p:tav>
                                      </p:tavLst>
                                    </p:anim>
                                    <p:anim calcmode="lin" valueType="num">
                                      <p:cBhvr additive="base">
                                        <p:cTn id="35" dur="500" fill="hold"/>
                                        <p:tgtEl>
                                          <p:spTgt spid="5132"/>
                                        </p:tgtEl>
                                        <p:attrNameLst>
                                          <p:attrName>ppt_y</p:attrName>
                                        </p:attrNameLst>
                                      </p:cBhvr>
                                      <p:tavLst>
                                        <p:tav tm="0">
                                          <p:val>
                                            <p:strVal val="1+#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155"/>
                                        </p:tgtEl>
                                        <p:attrNameLst>
                                          <p:attrName>style.visibility</p:attrName>
                                        </p:attrNameLst>
                                      </p:cBhvr>
                                      <p:to>
                                        <p:strVal val="visible"/>
                                      </p:to>
                                    </p:set>
                                    <p:animEffect transition="in" filter="fade">
                                      <p:cBhvr>
                                        <p:cTn id="38" dur="500"/>
                                        <p:tgtEl>
                                          <p:spTgt spid="5155"/>
                                        </p:tgtEl>
                                      </p:cBhvr>
                                    </p:animEffect>
                                  </p:childTnLst>
                                </p:cTn>
                              </p:par>
                            </p:childTnLst>
                          </p:cTn>
                        </p:par>
                      </p:childTnLst>
                    </p:cTn>
                  </p:par>
                </p:childTnLst>
              </p:cTn>
              <p:nextCondLst>
                <p:cond evt="onClick" delay="0">
                  <p:tgtEl>
                    <p:spTgt spid="5127"/>
                  </p:tgtEl>
                </p:cond>
              </p:nextCondLst>
            </p:seq>
            <p:seq concurrent="1" nextAc="seek">
              <p:cTn id="39" restart="whenNotActive" fill="hold" evtFilter="cancelBubble" nodeType="interactiveSeq">
                <p:stCondLst>
                  <p:cond evt="onClick" delay="0">
                    <p:tgtEl>
                      <p:spTgt spid="512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33"/>
                                        </p:tgtEl>
                                        <p:attrNameLst>
                                          <p:attrName>style.visibility</p:attrName>
                                        </p:attrNameLst>
                                      </p:cBhvr>
                                      <p:to>
                                        <p:strVal val="visible"/>
                                      </p:to>
                                    </p:set>
                                    <p:anim calcmode="lin" valueType="num">
                                      <p:cBhvr additive="base">
                                        <p:cTn id="44" dur="500" fill="hold"/>
                                        <p:tgtEl>
                                          <p:spTgt spid="5133"/>
                                        </p:tgtEl>
                                        <p:attrNameLst>
                                          <p:attrName>ppt_x</p:attrName>
                                        </p:attrNameLst>
                                      </p:cBhvr>
                                      <p:tavLst>
                                        <p:tav tm="0">
                                          <p:val>
                                            <p:strVal val="#ppt_x"/>
                                          </p:val>
                                        </p:tav>
                                        <p:tav tm="100000">
                                          <p:val>
                                            <p:strVal val="#ppt_x"/>
                                          </p:val>
                                        </p:tav>
                                      </p:tavLst>
                                    </p:anim>
                                    <p:anim calcmode="lin" valueType="num">
                                      <p:cBhvr additive="base">
                                        <p:cTn id="45" dur="500" fill="hold"/>
                                        <p:tgtEl>
                                          <p:spTgt spid="5133"/>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156"/>
                                        </p:tgtEl>
                                        <p:attrNameLst>
                                          <p:attrName>style.visibility</p:attrName>
                                        </p:attrNameLst>
                                      </p:cBhvr>
                                      <p:to>
                                        <p:strVal val="visible"/>
                                      </p:to>
                                    </p:set>
                                    <p:animEffect transition="in" filter="fade">
                                      <p:cBhvr>
                                        <p:cTn id="48" dur="500"/>
                                        <p:tgtEl>
                                          <p:spTgt spid="5156"/>
                                        </p:tgtEl>
                                      </p:cBhvr>
                                    </p:animEffect>
                                  </p:childTnLst>
                                </p:cTn>
                              </p:par>
                            </p:childTnLst>
                          </p:cTn>
                        </p:par>
                      </p:childTnLst>
                    </p:cTn>
                  </p:par>
                </p:childTnLst>
              </p:cTn>
              <p:nextCondLst>
                <p:cond evt="onClick" delay="0">
                  <p:tgtEl>
                    <p:spTgt spid="5126"/>
                  </p:tgtEl>
                </p:cond>
              </p:nextCondLst>
            </p:seq>
            <p:seq concurrent="1" nextAc="seek">
              <p:cTn id="49" restart="whenNotActive" fill="hold" evtFilter="cancelBubble" nodeType="interactiveSeq">
                <p:stCondLst>
                  <p:cond evt="onClick" delay="0">
                    <p:tgtEl>
                      <p:spTgt spid="512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134"/>
                                        </p:tgtEl>
                                        <p:attrNameLst>
                                          <p:attrName>style.visibility</p:attrName>
                                        </p:attrNameLst>
                                      </p:cBhvr>
                                      <p:to>
                                        <p:strVal val="visible"/>
                                      </p:to>
                                    </p:set>
                                    <p:anim calcmode="lin" valueType="num">
                                      <p:cBhvr additive="base">
                                        <p:cTn id="54" dur="500" fill="hold"/>
                                        <p:tgtEl>
                                          <p:spTgt spid="5134"/>
                                        </p:tgtEl>
                                        <p:attrNameLst>
                                          <p:attrName>ppt_x</p:attrName>
                                        </p:attrNameLst>
                                      </p:cBhvr>
                                      <p:tavLst>
                                        <p:tav tm="0">
                                          <p:val>
                                            <p:strVal val="#ppt_x"/>
                                          </p:val>
                                        </p:tav>
                                        <p:tav tm="100000">
                                          <p:val>
                                            <p:strVal val="#ppt_x"/>
                                          </p:val>
                                        </p:tav>
                                      </p:tavLst>
                                    </p:anim>
                                    <p:anim calcmode="lin" valueType="num">
                                      <p:cBhvr additive="base">
                                        <p:cTn id="55" dur="500" fill="hold"/>
                                        <p:tgtEl>
                                          <p:spTgt spid="5134"/>
                                        </p:tgtEl>
                                        <p:attrNameLst>
                                          <p:attrName>ppt_y</p:attrName>
                                        </p:attrNameLst>
                                      </p:cBhvr>
                                      <p:tavLst>
                                        <p:tav tm="0">
                                          <p:val>
                                            <p:strVal val="1+#ppt_h/2"/>
                                          </p:val>
                                        </p:tav>
                                        <p:tav tm="100000">
                                          <p:val>
                                            <p:strVal val="#ppt_y"/>
                                          </p:val>
                                        </p:tav>
                                      </p:tavLst>
                                    </p:anim>
                                  </p:childTnLst>
                                </p:cTn>
                              </p:par>
                              <p:par>
                                <p:cTn id="56" presetID="1" presetClass="entr" presetSubtype="0" fill="hold" nodeType="withEffect">
                                  <p:stCondLst>
                                    <p:cond delay="0"/>
                                  </p:stCondLst>
                                  <p:childTnLst>
                                    <p:set>
                                      <p:cBhvr>
                                        <p:cTn id="57" dur="1" fill="hold">
                                          <p:stCondLst>
                                            <p:cond delay="0"/>
                                          </p:stCondLst>
                                        </p:cTn>
                                        <p:tgtEl>
                                          <p:spTgt spid="5158"/>
                                        </p:tgtEl>
                                        <p:attrNameLst>
                                          <p:attrName>style.visibility</p:attrName>
                                        </p:attrNameLst>
                                      </p:cBhvr>
                                      <p:to>
                                        <p:strVal val="visible"/>
                                      </p:to>
                                    </p:set>
                                  </p:childTnLst>
                                </p:cTn>
                              </p:par>
                            </p:childTnLst>
                          </p:cTn>
                        </p:par>
                      </p:childTnLst>
                    </p:cTn>
                  </p:par>
                </p:childTnLst>
              </p:cTn>
              <p:nextCondLst>
                <p:cond evt="onClick" delay="0">
                  <p:tgtEl>
                    <p:spTgt spid="5125"/>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nodeType="withEffect">
                                  <p:stCondLst>
                                    <p:cond delay="0"/>
                                  </p:stCondLst>
                                  <p:childTnLst>
                                    <p:set>
                                      <p:cBhvr>
                                        <p:cTn id="65" dur="1" fill="hold">
                                          <p:stCondLst>
                                            <p:cond delay="0"/>
                                          </p:stCondLst>
                                        </p:cTn>
                                        <p:tgtEl>
                                          <p:spTgt spid="5161"/>
                                        </p:tgtEl>
                                        <p:attrNameLst>
                                          <p:attrName>style.visibility</p:attrName>
                                        </p:attrNameLst>
                                      </p:cBhvr>
                                      <p:to>
                                        <p:strVal val="visible"/>
                                      </p:to>
                                    </p:set>
                                    <p:animEffect transition="in" filter="fade">
                                      <p:cBhvr>
                                        <p:cTn id="66" dur="500"/>
                                        <p:tgtEl>
                                          <p:spTgt spid="5161"/>
                                        </p:tgtEl>
                                      </p:cBhvr>
                                    </p:animEffect>
                                  </p:childTnLst>
                                </p:cTn>
                              </p:par>
                            </p:childTnLst>
                          </p:cTn>
                        </p:par>
                      </p:childTnLst>
                    </p:cTn>
                  </p:par>
                </p:childTnLst>
              </p:cTn>
              <p:nextCondLst>
                <p:cond evt="onClick" delay="0">
                  <p:tgtEl>
                    <p:spTgt spid="32"/>
                  </p:tgtEl>
                </p:cond>
              </p:nextCondLst>
            </p:seq>
          </p:childTnLst>
        </p:cTn>
      </p:par>
    </p:tnLst>
    <p:bldLst>
      <p:bldP spid="5129" grpId="0"/>
      <p:bldP spid="5130" grpId="0"/>
      <p:bldP spid="5132" grpId="0"/>
      <p:bldP spid="5133" grpId="0"/>
      <p:bldP spid="513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oncession1"/>
          <p:cNvPicPr>
            <a:picLocks noChangeAspect="1" noChangeArrowheads="1"/>
          </p:cNvPicPr>
          <p:nvPr/>
        </p:nvPicPr>
        <p:blipFill>
          <a:blip r:embed="rId2" cstate="print"/>
          <a:srcRect/>
          <a:stretch>
            <a:fillRect/>
          </a:stretch>
        </p:blipFill>
        <p:spPr bwMode="auto">
          <a:xfrm>
            <a:off x="1600200" y="1371600"/>
            <a:ext cx="5821363" cy="4048125"/>
          </a:xfrm>
          <a:prstGeom prst="rect">
            <a:avLst/>
          </a:prstGeom>
          <a:noFill/>
          <a:ln w="9525">
            <a:noFill/>
            <a:miter lim="800000"/>
            <a:headEnd/>
            <a:tailEnd/>
          </a:ln>
        </p:spPr>
      </p:pic>
      <p:sp>
        <p:nvSpPr>
          <p:cNvPr id="6147" name="Text Box 5"/>
          <p:cNvSpPr txBox="1">
            <a:spLocks noChangeArrowheads="1"/>
          </p:cNvSpPr>
          <p:nvPr/>
        </p:nvSpPr>
        <p:spPr bwMode="auto">
          <a:xfrm>
            <a:off x="1409700" y="839788"/>
            <a:ext cx="7162800" cy="369887"/>
          </a:xfrm>
          <a:prstGeom prst="rect">
            <a:avLst/>
          </a:prstGeom>
          <a:noFill/>
          <a:ln w="9525">
            <a:noFill/>
            <a:miter lim="800000"/>
            <a:headEnd/>
            <a:tailEnd/>
          </a:ln>
        </p:spPr>
        <p:txBody>
          <a:bodyPr>
            <a:spAutoFit/>
          </a:bodyPr>
          <a:lstStyle/>
          <a:p>
            <a:pPr algn="ctr">
              <a:spcBef>
                <a:spcPct val="50000"/>
              </a:spcBef>
            </a:pPr>
            <a:r>
              <a:rPr lang="fr-FR" altLang="fr-FR" b="1" u="sng">
                <a:latin typeface="Bell MT" pitchFamily="18" charset="0"/>
              </a:rPr>
              <a:t>Un village du Burkina Faso, près de Koudougou</a:t>
            </a:r>
          </a:p>
        </p:txBody>
      </p:sp>
      <p:sp>
        <p:nvSpPr>
          <p:cNvPr id="6148" name="Text Box 9"/>
          <p:cNvSpPr txBox="1">
            <a:spLocks noChangeArrowheads="1"/>
          </p:cNvSpPr>
          <p:nvPr/>
        </p:nvSpPr>
        <p:spPr bwMode="auto">
          <a:xfrm>
            <a:off x="2743200" y="5486400"/>
            <a:ext cx="2754313" cy="276225"/>
          </a:xfrm>
          <a:prstGeom prst="rect">
            <a:avLst/>
          </a:prstGeom>
          <a:noFill/>
          <a:ln w="9525">
            <a:noFill/>
            <a:miter lim="800000"/>
            <a:headEnd/>
            <a:tailEnd/>
          </a:ln>
        </p:spPr>
        <p:txBody>
          <a:bodyPr>
            <a:spAutoFit/>
          </a:bodyPr>
          <a:lstStyle/>
          <a:p>
            <a:pPr>
              <a:spcBef>
                <a:spcPct val="50000"/>
              </a:spcBef>
            </a:pPr>
            <a:r>
              <a:rPr lang="fr-FR" altLang="fr-FR" sz="1200" b="1">
                <a:latin typeface="Bell MT" pitchFamily="18" charset="0"/>
              </a:rPr>
              <a:t>2. Champs : tiges de mil sèche</a:t>
            </a:r>
          </a:p>
        </p:txBody>
      </p:sp>
      <p:sp>
        <p:nvSpPr>
          <p:cNvPr id="6149" name="Text Box 11"/>
          <p:cNvSpPr txBox="1">
            <a:spLocks noChangeArrowheads="1"/>
          </p:cNvSpPr>
          <p:nvPr/>
        </p:nvSpPr>
        <p:spPr bwMode="auto">
          <a:xfrm>
            <a:off x="5257800" y="5486400"/>
            <a:ext cx="2057400" cy="1016000"/>
          </a:xfrm>
          <a:prstGeom prst="rect">
            <a:avLst/>
          </a:prstGeom>
          <a:noFill/>
          <a:ln w="9525">
            <a:noFill/>
            <a:miter lim="800000"/>
            <a:headEnd/>
            <a:tailEnd/>
          </a:ln>
        </p:spPr>
        <p:txBody>
          <a:bodyPr>
            <a:spAutoFit/>
          </a:bodyPr>
          <a:lstStyle/>
          <a:p>
            <a:pPr>
              <a:spcBef>
                <a:spcPct val="50000"/>
              </a:spcBef>
            </a:pPr>
            <a:r>
              <a:rPr lang="fr-FR" altLang="fr-FR" sz="1200" b="1">
                <a:latin typeface="Bell MT" pitchFamily="18" charset="0"/>
              </a:rPr>
              <a:t>3. Grenier à mil : les paysans y stockent leur récolte de mil. Le mil est la céréale de base de l’alimentation.</a:t>
            </a:r>
          </a:p>
        </p:txBody>
      </p:sp>
      <p:sp>
        <p:nvSpPr>
          <p:cNvPr id="6150" name="Text Box 14"/>
          <p:cNvSpPr txBox="1">
            <a:spLocks noChangeArrowheads="1"/>
          </p:cNvSpPr>
          <p:nvPr/>
        </p:nvSpPr>
        <p:spPr bwMode="auto">
          <a:xfrm>
            <a:off x="8001000" y="2362200"/>
            <a:ext cx="1143000" cy="366713"/>
          </a:xfrm>
          <a:prstGeom prst="rect">
            <a:avLst/>
          </a:prstGeom>
          <a:noFill/>
          <a:ln w="9525">
            <a:noFill/>
            <a:miter lim="800000"/>
            <a:headEnd/>
            <a:tailEnd/>
          </a:ln>
        </p:spPr>
        <p:txBody>
          <a:bodyPr>
            <a:spAutoFit/>
          </a:bodyPr>
          <a:lstStyle/>
          <a:p>
            <a:pPr>
              <a:spcBef>
                <a:spcPct val="50000"/>
              </a:spcBef>
            </a:pPr>
            <a:endParaRPr lang="fr-FR" altLang="fr-FR">
              <a:latin typeface="Bell MT" pitchFamily="18" charset="0"/>
            </a:endParaRPr>
          </a:p>
        </p:txBody>
      </p:sp>
      <p:sp>
        <p:nvSpPr>
          <p:cNvPr id="6152" name="ZoneTexte 12"/>
          <p:cNvSpPr txBox="1">
            <a:spLocks noChangeArrowheads="1"/>
          </p:cNvSpPr>
          <p:nvPr/>
        </p:nvSpPr>
        <p:spPr bwMode="auto">
          <a:xfrm>
            <a:off x="1981200" y="5486400"/>
            <a:ext cx="750888" cy="276225"/>
          </a:xfrm>
          <a:prstGeom prst="rect">
            <a:avLst/>
          </a:prstGeom>
          <a:noFill/>
          <a:ln w="9525">
            <a:noFill/>
            <a:miter lim="800000"/>
            <a:headEnd/>
            <a:tailEnd/>
          </a:ln>
        </p:spPr>
        <p:txBody>
          <a:bodyPr>
            <a:spAutoFit/>
          </a:bodyPr>
          <a:lstStyle/>
          <a:p>
            <a:r>
              <a:rPr lang="fr-FR" altLang="fr-FR" sz="1200" b="1">
                <a:latin typeface="Bell MT" pitchFamily="18" charset="0"/>
              </a:rPr>
              <a:t>1. case</a:t>
            </a:r>
          </a:p>
        </p:txBody>
      </p:sp>
      <p:sp>
        <p:nvSpPr>
          <p:cNvPr id="6153" name="ZoneTexte 13"/>
          <p:cNvSpPr txBox="1">
            <a:spLocks noChangeArrowheads="1"/>
          </p:cNvSpPr>
          <p:nvPr/>
        </p:nvSpPr>
        <p:spPr bwMode="auto">
          <a:xfrm>
            <a:off x="2819400" y="3627438"/>
            <a:ext cx="381000" cy="708025"/>
          </a:xfrm>
          <a:prstGeom prst="rect">
            <a:avLst/>
          </a:prstGeom>
          <a:noFill/>
          <a:ln w="9525">
            <a:noFill/>
            <a:miter lim="800000"/>
            <a:headEnd/>
            <a:tailEnd/>
          </a:ln>
        </p:spPr>
        <p:txBody>
          <a:bodyPr>
            <a:spAutoFit/>
          </a:bodyPr>
          <a:lstStyle/>
          <a:p>
            <a:r>
              <a:rPr lang="fr-FR" altLang="fr-FR" sz="4000">
                <a:solidFill>
                  <a:schemeClr val="bg1"/>
                </a:solidFill>
                <a:latin typeface="Bell MT" pitchFamily="18" charset="0"/>
              </a:rPr>
              <a:t>1</a:t>
            </a:r>
          </a:p>
        </p:txBody>
      </p:sp>
      <p:sp>
        <p:nvSpPr>
          <p:cNvPr id="6154" name="ZoneTexte 14"/>
          <p:cNvSpPr txBox="1">
            <a:spLocks noChangeArrowheads="1"/>
          </p:cNvSpPr>
          <p:nvPr/>
        </p:nvSpPr>
        <p:spPr bwMode="auto">
          <a:xfrm>
            <a:off x="4319588" y="4668838"/>
            <a:ext cx="381000" cy="523875"/>
          </a:xfrm>
          <a:prstGeom prst="rect">
            <a:avLst/>
          </a:prstGeom>
          <a:noFill/>
          <a:ln w="9525">
            <a:noFill/>
            <a:miter lim="800000"/>
            <a:headEnd/>
            <a:tailEnd/>
          </a:ln>
        </p:spPr>
        <p:txBody>
          <a:bodyPr>
            <a:spAutoFit/>
          </a:bodyPr>
          <a:lstStyle/>
          <a:p>
            <a:r>
              <a:rPr lang="fr-FR" altLang="fr-FR" sz="2800" b="1">
                <a:latin typeface="Bell MT" pitchFamily="18" charset="0"/>
              </a:rPr>
              <a:t>2</a:t>
            </a:r>
          </a:p>
        </p:txBody>
      </p:sp>
      <p:sp>
        <p:nvSpPr>
          <p:cNvPr id="6155" name="ZoneTexte 15"/>
          <p:cNvSpPr txBox="1">
            <a:spLocks noChangeArrowheads="1"/>
          </p:cNvSpPr>
          <p:nvPr/>
        </p:nvSpPr>
        <p:spPr bwMode="auto">
          <a:xfrm>
            <a:off x="6553200" y="3581400"/>
            <a:ext cx="381000" cy="523875"/>
          </a:xfrm>
          <a:prstGeom prst="rect">
            <a:avLst/>
          </a:prstGeom>
          <a:noFill/>
          <a:ln w="9525">
            <a:noFill/>
            <a:miter lim="800000"/>
            <a:headEnd/>
            <a:tailEnd/>
          </a:ln>
        </p:spPr>
        <p:txBody>
          <a:bodyPr>
            <a:spAutoFit/>
          </a:bodyPr>
          <a:lstStyle/>
          <a:p>
            <a:r>
              <a:rPr lang="fr-FR" altLang="fr-FR" sz="2800" b="1">
                <a:latin typeface="Bell MT" pitchFamily="18" charset="0"/>
              </a:rPr>
              <a:t>3</a:t>
            </a:r>
          </a:p>
        </p:txBody>
      </p:sp>
      <p:sp>
        <p:nvSpPr>
          <p:cNvPr id="2" name="ZoneTexte 48"/>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5</a:t>
            </a:r>
          </a:p>
        </p:txBody>
      </p:sp>
      <p:pic>
        <p:nvPicPr>
          <p:cNvPr id="6156" name="Picture 5" descr="mil prêt à couper"/>
          <p:cNvPicPr>
            <a:picLocks noChangeAspect="1" noChangeArrowheads="1"/>
          </p:cNvPicPr>
          <p:nvPr/>
        </p:nvPicPr>
        <p:blipFill>
          <a:blip r:embed="rId3" cstate="print"/>
          <a:srcRect/>
          <a:stretch>
            <a:fillRect/>
          </a:stretch>
        </p:blipFill>
        <p:spPr bwMode="auto">
          <a:xfrm>
            <a:off x="7467600" y="1828800"/>
            <a:ext cx="1524000" cy="2265363"/>
          </a:xfrm>
          <a:prstGeom prst="rect">
            <a:avLst/>
          </a:prstGeom>
          <a:noFill/>
          <a:ln w="9525">
            <a:noFill/>
            <a:miter lim="800000"/>
            <a:headEnd/>
            <a:tailEnd/>
          </a:ln>
        </p:spPr>
      </p:pic>
      <p:sp>
        <p:nvSpPr>
          <p:cNvPr id="51" name="ZoneTexte 5"/>
          <p:cNvSpPr txBox="1">
            <a:spLocks noChangeArrowheads="1"/>
          </p:cNvSpPr>
          <p:nvPr/>
        </p:nvSpPr>
        <p:spPr bwMode="auto">
          <a:xfrm>
            <a:off x="7467600" y="4035425"/>
            <a:ext cx="1524000" cy="1200150"/>
          </a:xfrm>
          <a:prstGeom prst="rect">
            <a:avLst/>
          </a:prstGeom>
          <a:noFill/>
          <a:ln w="9525">
            <a:noFill/>
            <a:miter lim="800000"/>
            <a:headEnd/>
            <a:tailEnd/>
          </a:ln>
        </p:spPr>
        <p:txBody>
          <a:bodyPr>
            <a:spAutoFit/>
          </a:bodyPr>
          <a:lstStyle/>
          <a:p>
            <a:pPr algn="ctr"/>
            <a:r>
              <a:rPr lang="fr-FR" altLang="fr-FR" sz="1200" b="1">
                <a:latin typeface="Bell MT" pitchFamily="18" charset="0"/>
              </a:rPr>
              <a:t>4. Le mil est la céréale de base de l’alimentation.</a:t>
            </a:r>
          </a:p>
          <a:p>
            <a:pPr algn="ctr"/>
            <a:r>
              <a:rPr lang="fr-FR" altLang="fr-FR" sz="1200" b="1">
                <a:latin typeface="Bell MT" pitchFamily="18" charset="0"/>
              </a:rPr>
              <a:t>Là il fait 4 mètres de hauteur. il est prêt à être récolté</a:t>
            </a:r>
            <a:r>
              <a:rPr lang="fr-FR" altLang="fr-FR" sz="1200">
                <a:latin typeface="Bell MT" pitchFamily="18" charset="0"/>
              </a:rPr>
              <a:t>.</a:t>
            </a:r>
          </a:p>
        </p:txBody>
      </p:sp>
      <p:sp>
        <p:nvSpPr>
          <p:cNvPr id="6158" name="ZoneTexte 51"/>
          <p:cNvSpPr txBox="1">
            <a:spLocks noChangeArrowheads="1"/>
          </p:cNvSpPr>
          <p:nvPr/>
        </p:nvSpPr>
        <p:spPr bwMode="auto">
          <a:xfrm>
            <a:off x="1600200" y="1371600"/>
            <a:ext cx="1066800" cy="369888"/>
          </a:xfrm>
          <a:prstGeom prst="rect">
            <a:avLst/>
          </a:prstGeom>
          <a:noFill/>
          <a:ln w="9525">
            <a:noFill/>
            <a:miter lim="800000"/>
            <a:headEnd/>
            <a:tailEnd/>
          </a:ln>
        </p:spPr>
        <p:txBody>
          <a:bodyPr>
            <a:spAutoFit/>
          </a:bodyPr>
          <a:lstStyle/>
          <a:p>
            <a:r>
              <a:rPr lang="fr-FR" altLang="fr-FR">
                <a:latin typeface="Bell MT" pitchFamily="18" charset="0"/>
              </a:rPr>
              <a:t>Photo 1</a:t>
            </a:r>
          </a:p>
        </p:txBody>
      </p:sp>
      <p:sp>
        <p:nvSpPr>
          <p:cNvPr id="6159" name="ZoneTexte 52"/>
          <p:cNvSpPr txBox="1">
            <a:spLocks noChangeArrowheads="1"/>
          </p:cNvSpPr>
          <p:nvPr/>
        </p:nvSpPr>
        <p:spPr bwMode="auto">
          <a:xfrm>
            <a:off x="7467600" y="1524000"/>
            <a:ext cx="1524000" cy="369888"/>
          </a:xfrm>
          <a:prstGeom prst="rect">
            <a:avLst/>
          </a:prstGeom>
          <a:noFill/>
          <a:ln w="9525">
            <a:noFill/>
            <a:miter lim="800000"/>
            <a:headEnd/>
            <a:tailEnd/>
          </a:ln>
        </p:spPr>
        <p:txBody>
          <a:bodyPr>
            <a:spAutoFit/>
          </a:bodyPr>
          <a:lstStyle/>
          <a:p>
            <a:pPr algn="ctr"/>
            <a:r>
              <a:rPr lang="fr-FR" altLang="fr-FR">
                <a:latin typeface="Bell MT" pitchFamily="18" charset="0"/>
              </a:rPr>
              <a:t>Photo 2</a:t>
            </a:r>
          </a:p>
        </p:txBody>
      </p:sp>
      <p:sp>
        <p:nvSpPr>
          <p:cNvPr id="54" name="ZoneTexte 53"/>
          <p:cNvSpPr txBox="1">
            <a:spLocks noChangeArrowheads="1"/>
          </p:cNvSpPr>
          <p:nvPr/>
        </p:nvSpPr>
        <p:spPr bwMode="auto">
          <a:xfrm>
            <a:off x="7467600" y="3124200"/>
            <a:ext cx="533400" cy="584200"/>
          </a:xfrm>
          <a:prstGeom prst="rect">
            <a:avLst/>
          </a:prstGeom>
          <a:noFill/>
          <a:ln w="9525">
            <a:noFill/>
            <a:miter lim="800000"/>
            <a:headEnd/>
            <a:tailEnd/>
          </a:ln>
        </p:spPr>
        <p:txBody>
          <a:bodyPr>
            <a:spAutoFit/>
          </a:bodyPr>
          <a:lstStyle/>
          <a:p>
            <a:r>
              <a:rPr lang="fr-FR" altLang="fr-FR" sz="3200" b="1">
                <a:solidFill>
                  <a:schemeClr val="bg1"/>
                </a:solidFill>
                <a:latin typeface="Bell MT" pitchFamily="18" charset="0"/>
              </a:rPr>
              <a:t>4</a:t>
            </a:r>
          </a:p>
        </p:txBody>
      </p:sp>
      <p:sp>
        <p:nvSpPr>
          <p:cNvPr id="6161" name="ZoneTexte 14"/>
          <p:cNvSpPr txBox="1">
            <a:spLocks noChangeArrowheads="1"/>
          </p:cNvSpPr>
          <p:nvPr/>
        </p:nvSpPr>
        <p:spPr bwMode="auto">
          <a:xfrm>
            <a:off x="1447800" y="6462713"/>
            <a:ext cx="7162800" cy="400050"/>
          </a:xfrm>
          <a:prstGeom prst="rect">
            <a:avLst/>
          </a:prstGeom>
          <a:noFill/>
          <a:ln w="9525">
            <a:noFill/>
            <a:miter lim="800000"/>
            <a:headEnd/>
            <a:tailEnd/>
          </a:ln>
        </p:spPr>
        <p:txBody>
          <a:bodyPr>
            <a:spAutoFit/>
          </a:bodyPr>
          <a:lstStyle/>
          <a:p>
            <a:pPr algn="ctr"/>
            <a:r>
              <a:rPr lang="fr-FR" altLang="fr-FR" sz="2000" b="1">
                <a:solidFill>
                  <a:srgbClr val="FF0000"/>
                </a:solidFill>
                <a:latin typeface="Bell MT" pitchFamily="18" charset="0"/>
              </a:rPr>
              <a:t>Clique sur les numéros pour savoir à quoi ils correspondent…</a:t>
            </a:r>
          </a:p>
        </p:txBody>
      </p:sp>
      <p:pic>
        <p:nvPicPr>
          <p:cNvPr id="6162" name="Image 31" descr="12.gif"/>
          <p:cNvPicPr>
            <a:picLocks noChangeAspect="1"/>
          </p:cNvPicPr>
          <p:nvPr/>
        </p:nvPicPr>
        <p:blipFill>
          <a:blip r:embed="rId4" cstate="print"/>
          <a:srcRect/>
          <a:stretch>
            <a:fillRect/>
          </a:stretch>
        </p:blipFill>
        <p:spPr bwMode="auto">
          <a:xfrm>
            <a:off x="8153400" y="3200400"/>
            <a:ext cx="762000" cy="914400"/>
          </a:xfrm>
          <a:prstGeom prst="rect">
            <a:avLst/>
          </a:prstGeom>
          <a:noFill/>
          <a:ln w="9525">
            <a:noFill/>
            <a:miter lim="800000"/>
            <a:headEnd/>
            <a:tailEnd/>
          </a:ln>
        </p:spPr>
      </p:pic>
      <p:sp>
        <p:nvSpPr>
          <p:cNvPr id="6163" name="ZoneTexte 35">
            <a:hlinkClick r:id="rId5"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6164" name="ZoneTexte 36">
            <a:hlinkClick r:id="rId6"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6165" name="ZoneTexte 39">
            <a:hlinkClick r:id="rId7"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6166" name="ZoneTexte 42">
            <a:hlinkClick r:id="rId8"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6167" name="ZoneTexte 31">
            <a:hlinkClick r:id="rId9"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6168" name="ZoneTexte 40">
            <a:hlinkClick r:id="rId10"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6169" name="ZoneTexte 41">
            <a:hlinkClick r:id="rId11"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6170" name="ZoneTexte 28">
            <a:hlinkClick r:id="rId12"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6171" name="ZoneTexte 29">
            <a:hlinkClick r:id="rId13"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6172" name="ZoneTexte 32">
            <a:hlinkClick r:id="rId14"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6173" name="ZoneTexte 33">
            <a:hlinkClick r:id="rId15"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6174" name="ZoneTexte 34">
            <a:hlinkClick r:id="rId16"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6175" name="ZoneTexte 37">
            <a:hlinkClick r:id="rId17"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6176" name="ZoneTexte 38">
            <a:hlinkClick r:id="rId18"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withEffect">
                                  <p:stCondLst>
                                    <p:cond delay="0"/>
                                  </p:stCondLst>
                                  <p:iterate type="lt">
                                    <p:tmPct val="10000"/>
                                  </p:iterate>
                                  <p:childTnLst>
                                    <p:animMotion origin="layout" path="M 0.0 0.0 L 0.0 -0.07213" pathEditMode="relative" ptsTypes="">
                                      <p:cBhvr>
                                        <p:cTn id="6" dur="1500" accel="50000" decel="50000" autoRev="1" fill="hold">
                                          <p:stCondLst>
                                            <p:cond delay="0"/>
                                          </p:stCondLst>
                                        </p:cTn>
                                        <p:tgtEl>
                                          <p:spTgt spid="6161">
                                            <p:txEl>
                                              <p:pRg st="0" end="0"/>
                                            </p:txEl>
                                          </p:spTgt>
                                        </p:tgtEl>
                                        <p:attrNameLst>
                                          <p:attrName>ppt_x</p:attrName>
                                          <p:attrName>ppt_y</p:attrName>
                                        </p:attrNameLst>
                                      </p:cBhvr>
                                    </p:animMotion>
                                    <p:animRot by="1500000">
                                      <p:cBhvr>
                                        <p:cTn id="7" dur="750" fill="hold">
                                          <p:stCondLst>
                                            <p:cond delay="0"/>
                                          </p:stCondLst>
                                        </p:cTn>
                                        <p:tgtEl>
                                          <p:spTgt spid="6161">
                                            <p:txEl>
                                              <p:pRg st="0" end="0"/>
                                            </p:txEl>
                                          </p:spTgt>
                                        </p:tgtEl>
                                        <p:attrNameLst>
                                          <p:attrName>r</p:attrName>
                                        </p:attrNameLst>
                                      </p:cBhvr>
                                    </p:animRot>
                                    <p:animRot by="-1500000">
                                      <p:cBhvr>
                                        <p:cTn id="8" dur="750" fill="hold">
                                          <p:stCondLst>
                                            <p:cond delay="750"/>
                                          </p:stCondLst>
                                        </p:cTn>
                                        <p:tgtEl>
                                          <p:spTgt spid="6161">
                                            <p:txEl>
                                              <p:pRg st="0" end="0"/>
                                            </p:txEl>
                                          </p:spTgt>
                                        </p:tgtEl>
                                        <p:attrNameLst>
                                          <p:attrName>r</p:attrName>
                                        </p:attrNameLst>
                                      </p:cBhvr>
                                    </p:animRot>
                                    <p:animRot by="-1500000">
                                      <p:cBhvr>
                                        <p:cTn id="9" dur="750" fill="hold">
                                          <p:stCondLst>
                                            <p:cond delay="1500"/>
                                          </p:stCondLst>
                                        </p:cTn>
                                        <p:tgtEl>
                                          <p:spTgt spid="6161">
                                            <p:txEl>
                                              <p:pRg st="0" end="0"/>
                                            </p:txEl>
                                          </p:spTgt>
                                        </p:tgtEl>
                                        <p:attrNameLst>
                                          <p:attrName>r</p:attrName>
                                        </p:attrNameLst>
                                      </p:cBhvr>
                                    </p:animRot>
                                    <p:animRot by="1500000">
                                      <p:cBhvr>
                                        <p:cTn id="10" dur="750" fill="hold">
                                          <p:stCondLst>
                                            <p:cond delay="2250"/>
                                          </p:stCondLst>
                                        </p:cTn>
                                        <p:tgtEl>
                                          <p:spTgt spid="616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5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152"/>
                                        </p:tgtEl>
                                        <p:attrNameLst>
                                          <p:attrName>style.visibility</p:attrName>
                                        </p:attrNameLst>
                                      </p:cBhvr>
                                      <p:to>
                                        <p:strVal val="visible"/>
                                      </p:to>
                                    </p:set>
                                    <p:anim calcmode="lin" valueType="num">
                                      <p:cBhvr additive="base">
                                        <p:cTn id="16" dur="500" fill="hold"/>
                                        <p:tgtEl>
                                          <p:spTgt spid="6152"/>
                                        </p:tgtEl>
                                        <p:attrNameLst>
                                          <p:attrName>ppt_x</p:attrName>
                                        </p:attrNameLst>
                                      </p:cBhvr>
                                      <p:tavLst>
                                        <p:tav tm="0">
                                          <p:val>
                                            <p:strVal val="#ppt_x"/>
                                          </p:val>
                                        </p:tav>
                                        <p:tav tm="100000">
                                          <p:val>
                                            <p:strVal val="#ppt_x"/>
                                          </p:val>
                                        </p:tav>
                                      </p:tavLst>
                                    </p:anim>
                                    <p:anim calcmode="lin" valueType="num">
                                      <p:cBhvr additive="base">
                                        <p:cTn id="17"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153"/>
                  </p:tgtEl>
                </p:cond>
              </p:nextCondLst>
            </p:seq>
            <p:seq concurrent="1" nextAc="seek">
              <p:cTn id="18" restart="whenNotActive" fill="hold" evtFilter="cancelBubble" nodeType="interactiveSeq">
                <p:stCondLst>
                  <p:cond evt="onClick" delay="0">
                    <p:tgtEl>
                      <p:spTgt spid="615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154"/>
                  </p:tgtEl>
                </p:cond>
              </p:nextCondLst>
            </p:seq>
            <p:seq concurrent="1" nextAc="seek">
              <p:cTn id="25" restart="whenNotActive" fill="hold" evtFilter="cancelBubble" nodeType="interactiveSeq">
                <p:stCondLst>
                  <p:cond evt="onClick" delay="0">
                    <p:tgtEl>
                      <p:spTgt spid="615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9"/>
                                        </p:tgtEl>
                                        <p:attrNameLst>
                                          <p:attrName>style.visibility</p:attrName>
                                        </p:attrNameLst>
                                      </p:cBhvr>
                                      <p:to>
                                        <p:strVal val="visible"/>
                                      </p:to>
                                    </p:set>
                                    <p:anim calcmode="lin" valueType="num">
                                      <p:cBhvr additive="base">
                                        <p:cTn id="30" dur="500" fill="hold"/>
                                        <p:tgtEl>
                                          <p:spTgt spid="6149"/>
                                        </p:tgtEl>
                                        <p:attrNameLst>
                                          <p:attrName>ppt_x</p:attrName>
                                        </p:attrNameLst>
                                      </p:cBhvr>
                                      <p:tavLst>
                                        <p:tav tm="0">
                                          <p:val>
                                            <p:strVal val="#ppt_x"/>
                                          </p:val>
                                        </p:tav>
                                        <p:tav tm="100000">
                                          <p:val>
                                            <p:strVal val="#ppt_x"/>
                                          </p:val>
                                        </p:tav>
                                      </p:tavLst>
                                    </p:anim>
                                    <p:anim calcmode="lin" valueType="num">
                                      <p:cBhvr additive="base">
                                        <p:cTn id="31"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155"/>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4"/>
                  </p:tgtEl>
                </p:cond>
              </p:nextCondLst>
            </p:seq>
          </p:childTnLst>
        </p:cTn>
      </p:par>
    </p:tnLst>
    <p:bldLst>
      <p:bldP spid="6148" grpId="0"/>
      <p:bldP spid="6149" grpId="0"/>
      <p:bldP spid="6152"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oncession intérieur"/>
          <p:cNvPicPr>
            <a:picLocks noChangeAspect="1" noChangeArrowheads="1"/>
          </p:cNvPicPr>
          <p:nvPr/>
        </p:nvPicPr>
        <p:blipFill>
          <a:blip r:embed="rId2" cstate="print"/>
          <a:srcRect/>
          <a:stretch>
            <a:fillRect/>
          </a:stretch>
        </p:blipFill>
        <p:spPr bwMode="auto">
          <a:xfrm>
            <a:off x="2286000" y="1538288"/>
            <a:ext cx="5988050" cy="4114800"/>
          </a:xfrm>
          <a:prstGeom prst="rect">
            <a:avLst/>
          </a:prstGeom>
          <a:noFill/>
          <a:ln w="9525">
            <a:noFill/>
            <a:miter lim="800000"/>
            <a:headEnd/>
            <a:tailEnd/>
          </a:ln>
        </p:spPr>
      </p:pic>
      <p:sp>
        <p:nvSpPr>
          <p:cNvPr id="7171" name="ZoneTexte 2"/>
          <p:cNvSpPr txBox="1">
            <a:spLocks noChangeArrowheads="1"/>
          </p:cNvSpPr>
          <p:nvPr/>
        </p:nvSpPr>
        <p:spPr bwMode="auto">
          <a:xfrm>
            <a:off x="2913063" y="242888"/>
            <a:ext cx="4953000" cy="371475"/>
          </a:xfrm>
          <a:prstGeom prst="rect">
            <a:avLst/>
          </a:prstGeom>
          <a:solidFill>
            <a:srgbClr val="FFC000"/>
          </a:solidFill>
          <a:ln w="9525">
            <a:noFill/>
            <a:miter lim="800000"/>
            <a:headEnd/>
            <a:tailEnd/>
          </a:ln>
        </p:spPr>
        <p:txBody>
          <a:bodyPr>
            <a:spAutoFit/>
          </a:bodyPr>
          <a:lstStyle/>
          <a:p>
            <a:pPr algn="ctr"/>
            <a:r>
              <a:rPr lang="fr-FR" altLang="fr-FR">
                <a:latin typeface="Bell MT" pitchFamily="18" charset="0"/>
              </a:rPr>
              <a:t>A l’intérieur d’une concession </a:t>
            </a:r>
          </a:p>
        </p:txBody>
      </p:sp>
      <p:sp>
        <p:nvSpPr>
          <p:cNvPr id="7172" name="ZoneTexte 4"/>
          <p:cNvSpPr txBox="1">
            <a:spLocks noChangeArrowheads="1"/>
          </p:cNvSpPr>
          <p:nvPr/>
        </p:nvSpPr>
        <p:spPr bwMode="auto">
          <a:xfrm>
            <a:off x="4899025" y="2516188"/>
            <a:ext cx="381000" cy="461962"/>
          </a:xfrm>
          <a:prstGeom prst="rect">
            <a:avLst/>
          </a:prstGeom>
          <a:noFill/>
          <a:ln w="9525">
            <a:noFill/>
            <a:miter lim="800000"/>
            <a:headEnd/>
            <a:tailEnd/>
          </a:ln>
        </p:spPr>
        <p:txBody>
          <a:bodyPr>
            <a:spAutoFit/>
          </a:bodyPr>
          <a:lstStyle/>
          <a:p>
            <a:r>
              <a:rPr lang="fr-FR" altLang="fr-FR" sz="2400" b="1">
                <a:solidFill>
                  <a:schemeClr val="bg1"/>
                </a:solidFill>
                <a:latin typeface="Bell MT" pitchFamily="18" charset="0"/>
              </a:rPr>
              <a:t>2</a:t>
            </a:r>
          </a:p>
        </p:txBody>
      </p:sp>
      <p:sp>
        <p:nvSpPr>
          <p:cNvPr id="7173" name="ZoneTexte 5"/>
          <p:cNvSpPr txBox="1">
            <a:spLocks noChangeArrowheads="1"/>
          </p:cNvSpPr>
          <p:nvPr/>
        </p:nvSpPr>
        <p:spPr bwMode="auto">
          <a:xfrm>
            <a:off x="3505200" y="3429000"/>
            <a:ext cx="381000" cy="461963"/>
          </a:xfrm>
          <a:prstGeom prst="rect">
            <a:avLst/>
          </a:prstGeom>
          <a:noFill/>
          <a:ln w="9525">
            <a:noFill/>
            <a:miter lim="800000"/>
            <a:headEnd/>
            <a:tailEnd/>
          </a:ln>
        </p:spPr>
        <p:txBody>
          <a:bodyPr>
            <a:spAutoFit/>
          </a:bodyPr>
          <a:lstStyle/>
          <a:p>
            <a:r>
              <a:rPr lang="fr-FR" altLang="fr-FR" sz="2400" b="1">
                <a:solidFill>
                  <a:schemeClr val="bg1"/>
                </a:solidFill>
                <a:latin typeface="Bell MT" pitchFamily="18" charset="0"/>
              </a:rPr>
              <a:t>1</a:t>
            </a:r>
          </a:p>
        </p:txBody>
      </p:sp>
      <p:sp>
        <p:nvSpPr>
          <p:cNvPr id="7174" name="ZoneTexte 6"/>
          <p:cNvSpPr txBox="1">
            <a:spLocks noChangeArrowheads="1"/>
          </p:cNvSpPr>
          <p:nvPr/>
        </p:nvSpPr>
        <p:spPr bwMode="auto">
          <a:xfrm>
            <a:off x="2286000" y="5729288"/>
            <a:ext cx="5988050" cy="276225"/>
          </a:xfrm>
          <a:prstGeom prst="rect">
            <a:avLst/>
          </a:prstGeom>
          <a:noFill/>
          <a:ln w="9525">
            <a:noFill/>
            <a:miter lim="800000"/>
            <a:headEnd/>
            <a:tailEnd/>
          </a:ln>
        </p:spPr>
        <p:txBody>
          <a:bodyPr>
            <a:spAutoFit/>
          </a:bodyPr>
          <a:lstStyle/>
          <a:p>
            <a:r>
              <a:rPr lang="fr-FR" altLang="fr-FR" sz="1200">
                <a:latin typeface="Bell MT" pitchFamily="18" charset="0"/>
              </a:rPr>
              <a:t>1: La cuisine. On fait chauffer le chaudron avec du bois. Sur la photo, on aperçoit la cendre. </a:t>
            </a:r>
          </a:p>
        </p:txBody>
      </p:sp>
      <p:sp>
        <p:nvSpPr>
          <p:cNvPr id="7175" name="ZoneTexte 7"/>
          <p:cNvSpPr txBox="1">
            <a:spLocks noChangeArrowheads="1"/>
          </p:cNvSpPr>
          <p:nvPr/>
        </p:nvSpPr>
        <p:spPr bwMode="auto">
          <a:xfrm>
            <a:off x="2286000" y="6119813"/>
            <a:ext cx="3886200" cy="276225"/>
          </a:xfrm>
          <a:prstGeom prst="rect">
            <a:avLst/>
          </a:prstGeom>
          <a:noFill/>
          <a:ln w="9525">
            <a:noFill/>
            <a:miter lim="800000"/>
            <a:headEnd/>
            <a:tailEnd/>
          </a:ln>
        </p:spPr>
        <p:txBody>
          <a:bodyPr>
            <a:spAutoFit/>
          </a:bodyPr>
          <a:lstStyle/>
          <a:p>
            <a:r>
              <a:rPr lang="fr-FR" altLang="fr-FR" sz="1200">
                <a:latin typeface="Bell MT" pitchFamily="18" charset="0"/>
              </a:rPr>
              <a:t>2 : la case et son toit de chaume.</a:t>
            </a:r>
          </a:p>
        </p:txBody>
      </p:sp>
      <p:sp>
        <p:nvSpPr>
          <p:cNvPr id="7176" name="ZoneTexte 37"/>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6</a:t>
            </a:r>
          </a:p>
        </p:txBody>
      </p:sp>
      <p:sp>
        <p:nvSpPr>
          <p:cNvPr id="7177" name="ZoneTexte 38"/>
          <p:cNvSpPr txBox="1">
            <a:spLocks noChangeArrowheads="1"/>
          </p:cNvSpPr>
          <p:nvPr/>
        </p:nvSpPr>
        <p:spPr bwMode="auto">
          <a:xfrm>
            <a:off x="2286000" y="668338"/>
            <a:ext cx="5988050" cy="739775"/>
          </a:xfrm>
          <a:prstGeom prst="rect">
            <a:avLst/>
          </a:prstGeom>
          <a:solidFill>
            <a:srgbClr val="FFC000">
              <a:alpha val="54117"/>
            </a:srgbClr>
          </a:solidFill>
          <a:ln w="9525">
            <a:noFill/>
            <a:miter lim="800000"/>
            <a:headEnd/>
            <a:tailEnd/>
          </a:ln>
        </p:spPr>
        <p:txBody>
          <a:bodyPr>
            <a:spAutoFit/>
          </a:bodyPr>
          <a:lstStyle/>
          <a:p>
            <a:r>
              <a:rPr lang="fr-FR" altLang="fr-FR" sz="1400">
                <a:latin typeface="Bell MT" pitchFamily="18" charset="0"/>
              </a:rPr>
              <a:t>Une </a:t>
            </a:r>
            <a:r>
              <a:rPr lang="fr-FR" altLang="fr-FR" sz="1400" b="1" u="sng">
                <a:latin typeface="Bell MT" pitchFamily="18" charset="0"/>
              </a:rPr>
              <a:t>concession</a:t>
            </a:r>
            <a:r>
              <a:rPr lang="fr-FR" altLang="fr-FR" sz="1400">
                <a:latin typeface="Bell MT" pitchFamily="18" charset="0"/>
              </a:rPr>
              <a:t> c’est un ensemble de cases où vivent les membres d’une même famille : le père, la ou les femmes, les enfants, mais aussi les grands-parents, un oncle, une tante…</a:t>
            </a:r>
          </a:p>
        </p:txBody>
      </p:sp>
      <p:sp>
        <p:nvSpPr>
          <p:cNvPr id="7181" name="ZoneTexte 14"/>
          <p:cNvSpPr txBox="1">
            <a:spLocks noChangeArrowheads="1"/>
          </p:cNvSpPr>
          <p:nvPr/>
        </p:nvSpPr>
        <p:spPr bwMode="auto">
          <a:xfrm>
            <a:off x="1447800" y="6519863"/>
            <a:ext cx="7162800" cy="338137"/>
          </a:xfrm>
          <a:prstGeom prst="rect">
            <a:avLst/>
          </a:prstGeom>
          <a:noFill/>
          <a:ln w="9525">
            <a:noFill/>
            <a:miter lim="800000"/>
            <a:headEnd/>
            <a:tailEnd/>
          </a:ln>
        </p:spPr>
        <p:txBody>
          <a:bodyPr>
            <a:spAutoFit/>
          </a:bodyPr>
          <a:lstStyle/>
          <a:p>
            <a:pPr algn="ctr"/>
            <a:r>
              <a:rPr lang="fr-FR" altLang="fr-FR" sz="1600" b="1">
                <a:solidFill>
                  <a:srgbClr val="FF0000"/>
                </a:solidFill>
                <a:latin typeface="Bell MT" pitchFamily="18" charset="0"/>
              </a:rPr>
              <a:t>Clique sur les numéros pour savoir à quoi ils correspondent…</a:t>
            </a:r>
          </a:p>
        </p:txBody>
      </p:sp>
      <p:pic>
        <p:nvPicPr>
          <p:cNvPr id="7179" name="Image 24" descr="12.gif"/>
          <p:cNvPicPr>
            <a:picLocks noChangeAspect="1"/>
          </p:cNvPicPr>
          <p:nvPr/>
        </p:nvPicPr>
        <p:blipFill>
          <a:blip r:embed="rId3" cstate="print"/>
          <a:srcRect/>
          <a:stretch>
            <a:fillRect/>
          </a:stretch>
        </p:blipFill>
        <p:spPr bwMode="auto">
          <a:xfrm>
            <a:off x="4876800" y="4495800"/>
            <a:ext cx="762000" cy="914400"/>
          </a:xfrm>
          <a:prstGeom prst="rect">
            <a:avLst/>
          </a:prstGeom>
          <a:noFill/>
          <a:ln w="9525">
            <a:noFill/>
            <a:miter lim="800000"/>
            <a:headEnd/>
            <a:tailEnd/>
          </a:ln>
        </p:spPr>
      </p:pic>
      <p:sp>
        <p:nvSpPr>
          <p:cNvPr id="7180" name="ZoneTexte 35">
            <a:hlinkClick r:id="rId4"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2" name="ZoneTexte 36">
            <a:hlinkClick r:id="rId5"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7182" name="ZoneTexte 39">
            <a:hlinkClick r:id="rId6"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7183" name="ZoneTexte 42">
            <a:hlinkClick r:id="rId7"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7184" name="ZoneTexte 31">
            <a:hlinkClick r:id="rId8"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7185" name="ZoneTexte 40">
            <a:hlinkClick r:id="rId9"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7186" name="ZoneTexte 41">
            <a:hlinkClick r:id="rId10"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7187" name="ZoneTexte 28">
            <a:hlinkClick r:id="rId11"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7188" name="ZoneTexte 29">
            <a:hlinkClick r:id="rId12"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7189" name="ZoneTexte 32">
            <a:hlinkClick r:id="rId13"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7190" name="ZoneTexte 33">
            <a:hlinkClick r:id="rId14"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7191" name="ZoneTexte 34">
            <a:hlinkClick r:id="rId15"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7192" name="ZoneTexte 37">
            <a:hlinkClick r:id="rId16"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7193" name="ZoneTexte 38">
            <a:hlinkClick r:id="rId17"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repeatCount="indefinite" fill="hold" nodeType="withEffect">
                                  <p:stCondLst>
                                    <p:cond delay="0"/>
                                  </p:stCondLst>
                                  <p:childTnLst>
                                    <p:animClr clrSpc="rgb" dir="cw">
                                      <p:cBhvr override="childStyle">
                                        <p:cTn id="6" dur="1900" fill="hold">
                                          <p:stCondLst>
                                            <p:cond delay="100"/>
                                          </p:stCondLst>
                                        </p:cTn>
                                        <p:tgtEl>
                                          <p:spTgt spid="7181">
                                            <p:txEl>
                                              <p:pRg st="0" end="0"/>
                                            </p:txEl>
                                          </p:spTgt>
                                        </p:tgtEl>
                                        <p:attrNameLst>
                                          <p:attrName>style.color</p:attrName>
                                        </p:attrNameLst>
                                      </p:cBhvr>
                                      <p:to>
                                        <a:schemeClr val="accent2"/>
                                      </p:to>
                                    </p:animClr>
                                    <p:animClr clrSpc="rgb" dir="cw">
                                      <p:cBhvr>
                                        <p:cTn id="7" dur="1900" fill="hold">
                                          <p:stCondLst>
                                            <p:cond delay="100"/>
                                          </p:stCondLst>
                                        </p:cTn>
                                        <p:tgtEl>
                                          <p:spTgt spid="7181">
                                            <p:txEl>
                                              <p:pRg st="0" end="0"/>
                                            </p:txEl>
                                          </p:spTgt>
                                        </p:tgtEl>
                                        <p:attrNameLst>
                                          <p:attrName>fillColor</p:attrName>
                                        </p:attrNameLst>
                                      </p:cBhvr>
                                      <p:to>
                                        <a:schemeClr val="accent2"/>
                                      </p:to>
                                    </p:animClr>
                                    <p:set>
                                      <p:cBhvr>
                                        <p:cTn id="8" dur="1900" fill="hold">
                                          <p:stCondLst>
                                            <p:cond delay="100"/>
                                          </p:stCondLst>
                                        </p:cTn>
                                        <p:tgtEl>
                                          <p:spTgt spid="7181">
                                            <p:txEl>
                                              <p:pRg st="0" end="0"/>
                                            </p:txEl>
                                          </p:spTgt>
                                        </p:tgtEl>
                                        <p:attrNameLst>
                                          <p:attrName>fill.type</p:attrName>
                                        </p:attrNameLst>
                                      </p:cBhvr>
                                      <p:to>
                                        <p:strVal val="solid"/>
                                      </p:to>
                                    </p:set>
                                    <p:set>
                                      <p:cBhvr>
                                        <p:cTn id="9" dur="1900" fill="hold">
                                          <p:stCondLst>
                                            <p:cond delay="100"/>
                                          </p:stCondLst>
                                        </p:cTn>
                                        <p:tgtEl>
                                          <p:spTgt spid="7181">
                                            <p:txEl>
                                              <p:pRg st="0" end="0"/>
                                            </p:txEl>
                                          </p:spTgt>
                                        </p:tgtEl>
                                        <p:attrNameLst>
                                          <p:attrName>fill.on</p:attrName>
                                        </p:attrNameLst>
                                      </p:cBhvr>
                                      <p:to>
                                        <p:strVal val="true"/>
                                      </p:to>
                                    </p:set>
                                    <p:animScale>
                                      <p:cBhvr>
                                        <p:cTn id="10" dur="200" fill="hold">
                                          <p:stCondLst>
                                            <p:cond delay="0"/>
                                          </p:stCondLst>
                                        </p:cTn>
                                        <p:tgtEl>
                                          <p:spTgt spid="7181">
                                            <p:txEl>
                                              <p:pRg st="0" end="0"/>
                                            </p:txEl>
                                          </p:spTgt>
                                        </p:tgtEl>
                                      </p:cBhvr>
                                      <p:from x="100000" y="100000"/>
                                      <p:to x="100000" y="5000"/>
                                    </p:animScale>
                                    <p:animScale>
                                      <p:cBhvr>
                                        <p:cTn id="11" dur="200" fill="hold">
                                          <p:stCondLst>
                                            <p:cond delay="200"/>
                                          </p:stCondLst>
                                        </p:cTn>
                                        <p:tgtEl>
                                          <p:spTgt spid="7181">
                                            <p:txEl>
                                              <p:pRg st="0" end="0"/>
                                            </p:txEl>
                                          </p:spTgt>
                                        </p:tgtEl>
                                      </p:cBhvr>
                                      <p:from x="100000" y="5000"/>
                                      <p:to x="120000" y="150000"/>
                                    </p:animScale>
                                    <p:animScale>
                                      <p:cBhvr>
                                        <p:cTn id="12" dur="600" fill="hold">
                                          <p:stCondLst>
                                            <p:cond delay="1400"/>
                                          </p:stCondLst>
                                        </p:cTn>
                                        <p:tgtEl>
                                          <p:spTgt spid="7181">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7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4"/>
                                        </p:tgtEl>
                                        <p:attrNameLst>
                                          <p:attrName>style.visibility</p:attrName>
                                        </p:attrNameLst>
                                      </p:cBhvr>
                                      <p:to>
                                        <p:strVal val="visible"/>
                                      </p:to>
                                    </p:set>
                                    <p:anim calcmode="lin" valueType="num">
                                      <p:cBhvr additive="base">
                                        <p:cTn id="18" dur="500" fill="hold"/>
                                        <p:tgtEl>
                                          <p:spTgt spid="7174"/>
                                        </p:tgtEl>
                                        <p:attrNameLst>
                                          <p:attrName>ppt_x</p:attrName>
                                        </p:attrNameLst>
                                      </p:cBhvr>
                                      <p:tavLst>
                                        <p:tav tm="0">
                                          <p:val>
                                            <p:strVal val="#ppt_x"/>
                                          </p:val>
                                        </p:tav>
                                        <p:tav tm="100000">
                                          <p:val>
                                            <p:strVal val="#ppt_x"/>
                                          </p:val>
                                        </p:tav>
                                      </p:tavLst>
                                    </p:anim>
                                    <p:anim calcmode="lin" valueType="num">
                                      <p:cBhvr additive="base">
                                        <p:cTn id="19"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173"/>
                  </p:tgtEl>
                </p:cond>
              </p:nextCondLst>
            </p:seq>
            <p:seq concurrent="1" nextAc="seek">
              <p:cTn id="20" restart="whenNotActive" fill="hold" evtFilter="cancelBubble" nodeType="interactiveSeq">
                <p:stCondLst>
                  <p:cond evt="onClick" delay="0">
                    <p:tgtEl>
                      <p:spTgt spid="717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ppt_x"/>
                                          </p:val>
                                        </p:tav>
                                        <p:tav tm="100000">
                                          <p:val>
                                            <p:strVal val="#ppt_x"/>
                                          </p:val>
                                        </p:tav>
                                      </p:tavLst>
                                    </p:anim>
                                    <p:anim calcmode="lin" valueType="num">
                                      <p:cBhvr additive="base">
                                        <p:cTn id="26"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172"/>
                  </p:tgtEl>
                </p:cond>
              </p:nextCondLst>
            </p:seq>
          </p:childTnLst>
        </p:cTn>
      </p:par>
    </p:tnLst>
    <p:bldLst>
      <p:bldP spid="7174" grpId="0"/>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ntérieur d' une case"/>
          <p:cNvPicPr>
            <a:picLocks noChangeAspect="1" noChangeArrowheads="1"/>
          </p:cNvPicPr>
          <p:nvPr/>
        </p:nvPicPr>
        <p:blipFill>
          <a:blip r:embed="rId2" cstate="print"/>
          <a:srcRect/>
          <a:stretch>
            <a:fillRect/>
          </a:stretch>
        </p:blipFill>
        <p:spPr bwMode="auto">
          <a:xfrm>
            <a:off x="2133600" y="762000"/>
            <a:ext cx="6318250" cy="4035425"/>
          </a:xfrm>
          <a:prstGeom prst="rect">
            <a:avLst/>
          </a:prstGeom>
          <a:noFill/>
          <a:ln w="9525">
            <a:noFill/>
            <a:miter lim="800000"/>
            <a:headEnd/>
            <a:tailEnd/>
          </a:ln>
        </p:spPr>
      </p:pic>
      <p:sp>
        <p:nvSpPr>
          <p:cNvPr id="8195" name="Text Box 5"/>
          <p:cNvSpPr txBox="1">
            <a:spLocks noChangeArrowheads="1"/>
          </p:cNvSpPr>
          <p:nvPr/>
        </p:nvSpPr>
        <p:spPr bwMode="auto">
          <a:xfrm>
            <a:off x="2514600" y="304800"/>
            <a:ext cx="5638800" cy="366713"/>
          </a:xfrm>
          <a:prstGeom prst="rect">
            <a:avLst/>
          </a:prstGeom>
          <a:solidFill>
            <a:srgbClr val="FFC000"/>
          </a:solidFill>
          <a:ln w="9525">
            <a:noFill/>
            <a:miter lim="800000"/>
            <a:headEnd/>
            <a:tailEnd/>
          </a:ln>
        </p:spPr>
        <p:txBody>
          <a:bodyPr>
            <a:spAutoFit/>
          </a:bodyPr>
          <a:lstStyle/>
          <a:p>
            <a:pPr algn="ctr">
              <a:spcBef>
                <a:spcPct val="50000"/>
              </a:spcBef>
            </a:pPr>
            <a:r>
              <a:rPr lang="fr-FR" altLang="fr-FR">
                <a:latin typeface="Bell MT" pitchFamily="18" charset="0"/>
              </a:rPr>
              <a:t>A l’intérieur d’une case</a:t>
            </a:r>
          </a:p>
        </p:txBody>
      </p:sp>
      <p:sp>
        <p:nvSpPr>
          <p:cNvPr id="8196" name="Line 6"/>
          <p:cNvSpPr>
            <a:spLocks noChangeShapeType="1"/>
          </p:cNvSpPr>
          <p:nvPr/>
        </p:nvSpPr>
        <p:spPr bwMode="auto">
          <a:xfrm>
            <a:off x="6477000" y="4114800"/>
            <a:ext cx="0" cy="1143000"/>
          </a:xfrm>
          <a:prstGeom prst="line">
            <a:avLst/>
          </a:prstGeom>
          <a:noFill/>
          <a:ln w="38100">
            <a:solidFill>
              <a:schemeClr val="tx1"/>
            </a:solidFill>
            <a:prstDash val="dash"/>
            <a:round/>
            <a:headEnd/>
            <a:tailEnd type="triangle" w="med" len="med"/>
          </a:ln>
        </p:spPr>
        <p:txBody>
          <a:bodyPr/>
          <a:lstStyle/>
          <a:p>
            <a:endParaRPr lang="fr-FR"/>
          </a:p>
        </p:txBody>
      </p:sp>
      <p:sp>
        <p:nvSpPr>
          <p:cNvPr id="8197" name="Line 7"/>
          <p:cNvSpPr>
            <a:spLocks noChangeShapeType="1"/>
          </p:cNvSpPr>
          <p:nvPr/>
        </p:nvSpPr>
        <p:spPr bwMode="auto">
          <a:xfrm>
            <a:off x="2819400" y="4648200"/>
            <a:ext cx="0" cy="1066800"/>
          </a:xfrm>
          <a:prstGeom prst="line">
            <a:avLst/>
          </a:prstGeom>
          <a:noFill/>
          <a:ln w="38100">
            <a:solidFill>
              <a:schemeClr val="tx1"/>
            </a:solidFill>
            <a:prstDash val="dash"/>
            <a:round/>
            <a:headEnd/>
            <a:tailEnd type="triangle" w="med" len="med"/>
          </a:ln>
        </p:spPr>
        <p:txBody>
          <a:bodyPr/>
          <a:lstStyle/>
          <a:p>
            <a:endParaRPr lang="fr-FR"/>
          </a:p>
        </p:txBody>
      </p:sp>
      <p:sp>
        <p:nvSpPr>
          <p:cNvPr id="8198" name="Line 8"/>
          <p:cNvSpPr>
            <a:spLocks noChangeShapeType="1"/>
          </p:cNvSpPr>
          <p:nvPr/>
        </p:nvSpPr>
        <p:spPr bwMode="auto">
          <a:xfrm>
            <a:off x="4876800" y="3505200"/>
            <a:ext cx="0" cy="1371600"/>
          </a:xfrm>
          <a:prstGeom prst="line">
            <a:avLst/>
          </a:prstGeom>
          <a:noFill/>
          <a:ln w="38100">
            <a:solidFill>
              <a:schemeClr val="tx1"/>
            </a:solidFill>
            <a:prstDash val="dash"/>
            <a:round/>
            <a:headEnd/>
            <a:tailEnd type="triangle" w="med" len="med"/>
          </a:ln>
        </p:spPr>
        <p:txBody>
          <a:bodyPr/>
          <a:lstStyle/>
          <a:p>
            <a:endParaRPr lang="fr-FR"/>
          </a:p>
        </p:txBody>
      </p:sp>
      <p:sp>
        <p:nvSpPr>
          <p:cNvPr id="10249" name="Text Box 9"/>
          <p:cNvSpPr txBox="1">
            <a:spLocks noChangeArrowheads="1"/>
          </p:cNvSpPr>
          <p:nvPr/>
        </p:nvSpPr>
        <p:spPr bwMode="auto">
          <a:xfrm>
            <a:off x="5943600" y="5257800"/>
            <a:ext cx="2514600" cy="830263"/>
          </a:xfrm>
          <a:prstGeom prst="rect">
            <a:avLst/>
          </a:prstGeom>
          <a:noFill/>
          <a:ln w="9525">
            <a:noFill/>
            <a:miter lim="800000"/>
            <a:headEnd/>
            <a:tailEnd/>
          </a:ln>
        </p:spPr>
        <p:txBody>
          <a:bodyPr>
            <a:spAutoFit/>
          </a:bodyPr>
          <a:lstStyle/>
          <a:p>
            <a:pPr>
              <a:spcBef>
                <a:spcPct val="50000"/>
              </a:spcBef>
            </a:pPr>
            <a:r>
              <a:rPr lang="fr-FR" altLang="fr-FR" sz="1200">
                <a:latin typeface="Bell MT" pitchFamily="18" charset="0"/>
              </a:rPr>
              <a:t>3 : Calebasse : fruit d’un arbre (ou d’une plante rampante). Ce fruit est coupé en deux, vidé.  Cela sert de récipient</a:t>
            </a:r>
          </a:p>
        </p:txBody>
      </p:sp>
      <p:sp>
        <p:nvSpPr>
          <p:cNvPr id="10250" name="Text Box 10"/>
          <p:cNvSpPr txBox="1">
            <a:spLocks noChangeArrowheads="1"/>
          </p:cNvSpPr>
          <p:nvPr/>
        </p:nvSpPr>
        <p:spPr bwMode="auto">
          <a:xfrm>
            <a:off x="4267200" y="4876800"/>
            <a:ext cx="1524000" cy="830263"/>
          </a:xfrm>
          <a:prstGeom prst="rect">
            <a:avLst/>
          </a:prstGeom>
          <a:noFill/>
          <a:ln w="9525">
            <a:noFill/>
            <a:miter lim="800000"/>
            <a:headEnd/>
            <a:tailEnd/>
          </a:ln>
        </p:spPr>
        <p:txBody>
          <a:bodyPr>
            <a:spAutoFit/>
          </a:bodyPr>
          <a:lstStyle/>
          <a:p>
            <a:pPr>
              <a:spcBef>
                <a:spcPct val="50000"/>
              </a:spcBef>
            </a:pPr>
            <a:r>
              <a:rPr lang="fr-FR" altLang="fr-FR" sz="1200">
                <a:latin typeface="Bell MT" pitchFamily="18" charset="0"/>
              </a:rPr>
              <a:t>2 : Mortier : la femme broie les graines de mil en farine.</a:t>
            </a:r>
          </a:p>
        </p:txBody>
      </p:sp>
      <p:sp>
        <p:nvSpPr>
          <p:cNvPr id="10251" name="Text Box 11"/>
          <p:cNvSpPr txBox="1">
            <a:spLocks noChangeArrowheads="1"/>
          </p:cNvSpPr>
          <p:nvPr/>
        </p:nvSpPr>
        <p:spPr bwMode="auto">
          <a:xfrm>
            <a:off x="2209800" y="5791200"/>
            <a:ext cx="1524000" cy="457200"/>
          </a:xfrm>
          <a:prstGeom prst="rect">
            <a:avLst/>
          </a:prstGeom>
          <a:noFill/>
          <a:ln w="9525">
            <a:noFill/>
            <a:miter lim="800000"/>
            <a:headEnd/>
            <a:tailEnd/>
          </a:ln>
        </p:spPr>
        <p:txBody>
          <a:bodyPr>
            <a:spAutoFit/>
          </a:bodyPr>
          <a:lstStyle/>
          <a:p>
            <a:pPr>
              <a:spcBef>
                <a:spcPct val="50000"/>
              </a:spcBef>
            </a:pPr>
            <a:r>
              <a:rPr lang="fr-FR" altLang="fr-FR" sz="1200">
                <a:latin typeface="Bell MT" pitchFamily="18" charset="0"/>
              </a:rPr>
              <a:t>1 : Canari ( pour conserver l’eau)</a:t>
            </a:r>
          </a:p>
        </p:txBody>
      </p:sp>
      <p:sp>
        <p:nvSpPr>
          <p:cNvPr id="8202" name="ZoneTexte 9"/>
          <p:cNvSpPr txBox="1">
            <a:spLocks noChangeArrowheads="1"/>
          </p:cNvSpPr>
          <p:nvPr/>
        </p:nvSpPr>
        <p:spPr bwMode="auto">
          <a:xfrm>
            <a:off x="2667000" y="3962400"/>
            <a:ext cx="6096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1</a:t>
            </a:r>
          </a:p>
        </p:txBody>
      </p:sp>
      <p:sp>
        <p:nvSpPr>
          <p:cNvPr id="8203" name="ZoneTexte 10"/>
          <p:cNvSpPr txBox="1">
            <a:spLocks noChangeArrowheads="1"/>
          </p:cNvSpPr>
          <p:nvPr/>
        </p:nvSpPr>
        <p:spPr bwMode="auto">
          <a:xfrm>
            <a:off x="4876800" y="3733800"/>
            <a:ext cx="381000" cy="369888"/>
          </a:xfrm>
          <a:prstGeom prst="rect">
            <a:avLst/>
          </a:prstGeom>
          <a:noFill/>
          <a:ln w="9525">
            <a:noFill/>
            <a:miter lim="800000"/>
            <a:headEnd/>
            <a:tailEnd/>
          </a:ln>
        </p:spPr>
        <p:txBody>
          <a:bodyPr>
            <a:spAutoFit/>
          </a:bodyPr>
          <a:lstStyle/>
          <a:p>
            <a:r>
              <a:rPr lang="fr-FR" altLang="fr-FR">
                <a:latin typeface="Bell MT" pitchFamily="18" charset="0"/>
              </a:rPr>
              <a:t>2</a:t>
            </a:r>
          </a:p>
        </p:txBody>
      </p:sp>
      <p:sp>
        <p:nvSpPr>
          <p:cNvPr id="8204" name="ZoneTexte 11"/>
          <p:cNvSpPr txBox="1">
            <a:spLocks noChangeArrowheads="1"/>
          </p:cNvSpPr>
          <p:nvPr/>
        </p:nvSpPr>
        <p:spPr bwMode="auto">
          <a:xfrm>
            <a:off x="6553200" y="4038600"/>
            <a:ext cx="381000" cy="369888"/>
          </a:xfrm>
          <a:prstGeom prst="rect">
            <a:avLst/>
          </a:prstGeom>
          <a:noFill/>
          <a:ln w="9525">
            <a:noFill/>
            <a:miter lim="800000"/>
            <a:headEnd/>
            <a:tailEnd/>
          </a:ln>
        </p:spPr>
        <p:txBody>
          <a:bodyPr>
            <a:spAutoFit/>
          </a:bodyPr>
          <a:lstStyle/>
          <a:p>
            <a:r>
              <a:rPr lang="fr-FR" altLang="fr-FR">
                <a:solidFill>
                  <a:schemeClr val="bg1"/>
                </a:solidFill>
                <a:latin typeface="Bell MT" pitchFamily="18" charset="0"/>
              </a:rPr>
              <a:t>3</a:t>
            </a:r>
          </a:p>
        </p:txBody>
      </p:sp>
      <p:sp>
        <p:nvSpPr>
          <p:cNvPr id="8205" name="ZoneTexte 42"/>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7</a:t>
            </a:r>
          </a:p>
        </p:txBody>
      </p:sp>
      <p:sp>
        <p:nvSpPr>
          <p:cNvPr id="8209" name="ZoneTexte 14"/>
          <p:cNvSpPr txBox="1">
            <a:spLocks noChangeArrowheads="1"/>
          </p:cNvSpPr>
          <p:nvPr/>
        </p:nvSpPr>
        <p:spPr bwMode="auto">
          <a:xfrm>
            <a:off x="1447800" y="6519863"/>
            <a:ext cx="7162800" cy="338137"/>
          </a:xfrm>
          <a:prstGeom prst="rect">
            <a:avLst/>
          </a:prstGeom>
          <a:noFill/>
          <a:ln w="9525">
            <a:noFill/>
            <a:miter lim="800000"/>
            <a:headEnd/>
            <a:tailEnd/>
          </a:ln>
        </p:spPr>
        <p:txBody>
          <a:bodyPr>
            <a:spAutoFit/>
          </a:bodyPr>
          <a:lstStyle/>
          <a:p>
            <a:pPr algn="ctr"/>
            <a:r>
              <a:rPr lang="fr-FR" altLang="fr-FR" sz="1600" b="1">
                <a:solidFill>
                  <a:srgbClr val="FF0000"/>
                </a:solidFill>
                <a:latin typeface="Bell MT" pitchFamily="18" charset="0"/>
              </a:rPr>
              <a:t>Clique sur les numéros pour savoir à quoi ils correspondent…</a:t>
            </a:r>
          </a:p>
        </p:txBody>
      </p:sp>
      <p:sp>
        <p:nvSpPr>
          <p:cNvPr id="8207" name="ZoneTexte 35">
            <a:hlinkClick r:id="rId3"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8208" name="ZoneTexte 36">
            <a:hlinkClick r:id="rId4"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2" name="ZoneTexte 39">
            <a:hlinkClick r:id="rId5"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8210" name="ZoneTexte 42">
            <a:hlinkClick r:id="rId6"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8211" name="ZoneTexte 31">
            <a:hlinkClick r:id="rId7"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8212" name="ZoneTexte 40">
            <a:hlinkClick r:id="rId8"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8213" name="ZoneTexte 41">
            <a:hlinkClick r:id="rId9"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8214" name="ZoneTexte 28">
            <a:hlinkClick r:id="rId10"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8215" name="ZoneTexte 29">
            <a:hlinkClick r:id="rId11"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8216" name="ZoneTexte 32">
            <a:hlinkClick r:id="rId12"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8217" name="ZoneTexte 33">
            <a:hlinkClick r:id="rId13"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8218" name="ZoneTexte 34">
            <a:hlinkClick r:id="rId14"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8219" name="ZoneTexte 37">
            <a:hlinkClick r:id="rId15"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8220" name="ZoneTexte 38">
            <a:hlinkClick r:id="rId16"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8209">
                                            <p:txEl>
                                              <p:pRg st="0" end="0"/>
                                            </p:txEl>
                                          </p:spTgt>
                                        </p:tgtEl>
                                        <p:attrNameLst>
                                          <p:attrName>style.color</p:attrName>
                                        </p:attrNameLst>
                                      </p:cBhvr>
                                      <p:to>
                                        <p:clrVal>
                                          <a:schemeClr val="accent2"/>
                                        </p:clrVal>
                                      </p:to>
                                    </p:set>
                                    <p:set>
                                      <p:cBhvr>
                                        <p:cTn id="7" dur="500" autoRev="1" fill="hold"/>
                                        <p:tgtEl>
                                          <p:spTgt spid="8209">
                                            <p:txEl>
                                              <p:pRg st="0" end="0"/>
                                            </p:txEl>
                                          </p:spTgt>
                                        </p:tgtEl>
                                        <p:attrNameLst>
                                          <p:attrName>fillcolor</p:attrName>
                                        </p:attrNameLst>
                                      </p:cBhvr>
                                      <p:to>
                                        <p:clrVal>
                                          <a:schemeClr val="accent2"/>
                                        </p:clrVal>
                                      </p:to>
                                    </p:set>
                                    <p:set>
                                      <p:cBhvr>
                                        <p:cTn id="8" dur="500" autoRev="1" fill="hold"/>
                                        <p:tgtEl>
                                          <p:spTgt spid="8209">
                                            <p:txEl>
                                              <p:pRg st="0" end="0"/>
                                            </p:txEl>
                                          </p:spTgt>
                                        </p:tgtEl>
                                        <p:attrNameLst>
                                          <p:attrName>fill.type</p:attrName>
                                        </p:attrNameLst>
                                      </p:cBhvr>
                                      <p:to>
                                        <p:strVal val="solid"/>
                                      </p:to>
                                    </p:set>
                                  </p:childTnLst>
                                </p:cTn>
                              </p:par>
                              <p:par>
                                <p:cTn id="9" presetID="34" presetClass="emph" presetSubtype="0" repeatCount="indefinite"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8209">
                                            <p:txEl>
                                              <p:pRg st="0" end="0"/>
                                            </p:txEl>
                                          </p:spTgt>
                                        </p:tgtEl>
                                        <p:attrNameLst>
                                          <p:attrName>ppt_x</p:attrName>
                                          <p:attrName>ppt_y</p:attrName>
                                        </p:attrNameLst>
                                      </p:cBhvr>
                                    </p:animMotion>
                                    <p:animRot by="1500000">
                                      <p:cBhvr>
                                        <p:cTn id="11" dur="125" fill="hold">
                                          <p:stCondLst>
                                            <p:cond delay="0"/>
                                          </p:stCondLst>
                                        </p:cTn>
                                        <p:tgtEl>
                                          <p:spTgt spid="8209">
                                            <p:txEl>
                                              <p:pRg st="0" end="0"/>
                                            </p:txEl>
                                          </p:spTgt>
                                        </p:tgtEl>
                                        <p:attrNameLst>
                                          <p:attrName>r</p:attrName>
                                        </p:attrNameLst>
                                      </p:cBhvr>
                                    </p:animRot>
                                    <p:animRot by="-1500000">
                                      <p:cBhvr>
                                        <p:cTn id="12" dur="125" fill="hold">
                                          <p:stCondLst>
                                            <p:cond delay="125"/>
                                          </p:stCondLst>
                                        </p:cTn>
                                        <p:tgtEl>
                                          <p:spTgt spid="8209">
                                            <p:txEl>
                                              <p:pRg st="0" end="0"/>
                                            </p:txEl>
                                          </p:spTgt>
                                        </p:tgtEl>
                                        <p:attrNameLst>
                                          <p:attrName>r</p:attrName>
                                        </p:attrNameLst>
                                      </p:cBhvr>
                                    </p:animRot>
                                    <p:animRot by="-1500000">
                                      <p:cBhvr>
                                        <p:cTn id="13" dur="125" fill="hold">
                                          <p:stCondLst>
                                            <p:cond delay="250"/>
                                          </p:stCondLst>
                                        </p:cTn>
                                        <p:tgtEl>
                                          <p:spTgt spid="8209">
                                            <p:txEl>
                                              <p:pRg st="0" end="0"/>
                                            </p:txEl>
                                          </p:spTgt>
                                        </p:tgtEl>
                                        <p:attrNameLst>
                                          <p:attrName>r</p:attrName>
                                        </p:attrNameLst>
                                      </p:cBhvr>
                                    </p:animRot>
                                    <p:animRot by="1500000">
                                      <p:cBhvr>
                                        <p:cTn id="14" dur="125" fill="hold">
                                          <p:stCondLst>
                                            <p:cond delay="375"/>
                                          </p:stCondLst>
                                        </p:cTn>
                                        <p:tgtEl>
                                          <p:spTgt spid="820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20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251"/>
                                        </p:tgtEl>
                                        <p:attrNameLst>
                                          <p:attrName>style.visibility</p:attrName>
                                        </p:attrNameLst>
                                      </p:cBhvr>
                                      <p:to>
                                        <p:strVal val="visible"/>
                                      </p:to>
                                    </p:set>
                                    <p:anim calcmode="lin" valueType="num">
                                      <p:cBhvr additive="base">
                                        <p:cTn id="20" dur="500" fill="hold"/>
                                        <p:tgtEl>
                                          <p:spTgt spid="10251"/>
                                        </p:tgtEl>
                                        <p:attrNameLst>
                                          <p:attrName>ppt_x</p:attrName>
                                        </p:attrNameLst>
                                      </p:cBhvr>
                                      <p:tavLst>
                                        <p:tav tm="0">
                                          <p:val>
                                            <p:strVal val="#ppt_x"/>
                                          </p:val>
                                        </p:tav>
                                        <p:tav tm="100000">
                                          <p:val>
                                            <p:strVal val="#ppt_x"/>
                                          </p:val>
                                        </p:tav>
                                      </p:tavLst>
                                    </p:anim>
                                    <p:anim calcmode="lin" valueType="num">
                                      <p:cBhvr additive="base">
                                        <p:cTn id="21"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02"/>
                  </p:tgtEl>
                </p:cond>
              </p:nextCondLst>
            </p:seq>
            <p:seq concurrent="1" nextAc="seek">
              <p:cTn id="22" restart="whenNotActive" fill="hold" evtFilter="cancelBubble" nodeType="interactiveSeq">
                <p:stCondLst>
                  <p:cond evt="onClick" delay="0">
                    <p:tgtEl>
                      <p:spTgt spid="820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50"/>
                                        </p:tgtEl>
                                        <p:attrNameLst>
                                          <p:attrName>style.visibility</p:attrName>
                                        </p:attrNameLst>
                                      </p:cBhvr>
                                      <p:to>
                                        <p:strVal val="visible"/>
                                      </p:to>
                                    </p:set>
                                    <p:anim calcmode="lin" valueType="num">
                                      <p:cBhvr additive="base">
                                        <p:cTn id="27" dur="500" fill="hold"/>
                                        <p:tgtEl>
                                          <p:spTgt spid="10250"/>
                                        </p:tgtEl>
                                        <p:attrNameLst>
                                          <p:attrName>ppt_x</p:attrName>
                                        </p:attrNameLst>
                                      </p:cBhvr>
                                      <p:tavLst>
                                        <p:tav tm="0">
                                          <p:val>
                                            <p:strVal val="#ppt_x"/>
                                          </p:val>
                                        </p:tav>
                                        <p:tav tm="100000">
                                          <p:val>
                                            <p:strVal val="#ppt_x"/>
                                          </p:val>
                                        </p:tav>
                                      </p:tavLst>
                                    </p:anim>
                                    <p:anim calcmode="lin" valueType="num">
                                      <p:cBhvr additive="base">
                                        <p:cTn id="2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03"/>
                  </p:tgtEl>
                </p:cond>
              </p:nextCondLst>
            </p:seq>
            <p:seq concurrent="1" nextAc="seek">
              <p:cTn id="29" restart="whenNotActive" fill="hold" evtFilter="cancelBubble" nodeType="interactiveSeq">
                <p:stCondLst>
                  <p:cond evt="onClick" delay="0">
                    <p:tgtEl>
                      <p:spTgt spid="820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249"/>
                                        </p:tgtEl>
                                        <p:attrNameLst>
                                          <p:attrName>style.visibility</p:attrName>
                                        </p:attrNameLst>
                                      </p:cBhvr>
                                      <p:to>
                                        <p:strVal val="visible"/>
                                      </p:to>
                                    </p:set>
                                    <p:anim calcmode="lin" valueType="num">
                                      <p:cBhvr additive="base">
                                        <p:cTn id="34" dur="500" fill="hold"/>
                                        <p:tgtEl>
                                          <p:spTgt spid="10249"/>
                                        </p:tgtEl>
                                        <p:attrNameLst>
                                          <p:attrName>ppt_x</p:attrName>
                                        </p:attrNameLst>
                                      </p:cBhvr>
                                      <p:tavLst>
                                        <p:tav tm="0">
                                          <p:val>
                                            <p:strVal val="#ppt_x"/>
                                          </p:val>
                                        </p:tav>
                                        <p:tav tm="100000">
                                          <p:val>
                                            <p:strVal val="#ppt_x"/>
                                          </p:val>
                                        </p:tav>
                                      </p:tavLst>
                                    </p:anim>
                                    <p:anim calcmode="lin" valueType="num">
                                      <p:cBhvr additive="base">
                                        <p:cTn id="35"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04"/>
                  </p:tgtEl>
                </p:cond>
              </p:nextCondLst>
            </p:seq>
          </p:childTnLst>
        </p:cTn>
      </p:par>
    </p:tnLst>
    <p:bldLst>
      <p:bldP spid="10249" grpId="0"/>
      <p:bldP spid="10250" grpId="0"/>
      <p:bldP spid="102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676400" y="1524000"/>
          <a:ext cx="6934200" cy="609600"/>
        </p:xfrm>
        <a:graphic>
          <a:graphicData uri="http://schemas.openxmlformats.org/drawingml/2006/table">
            <a:tbl>
              <a:tblPr firstRow="1" bandRow="1">
                <a:tableStyleId>{5C22544A-7EE6-4342-B048-85BDC9FD1C3A}</a:tableStyleId>
              </a:tblPr>
              <a:tblGrid>
                <a:gridCol w="2514600"/>
                <a:gridCol w="609600"/>
                <a:gridCol w="3810000"/>
              </a:tblGrid>
              <a:tr h="609600">
                <a:tc>
                  <a:txBody>
                    <a:bodyPr/>
                    <a:lstStyle/>
                    <a:p>
                      <a:pPr algn="ctr"/>
                      <a:r>
                        <a:rPr lang="fr-FR" sz="1200" dirty="0" smtClean="0">
                          <a:solidFill>
                            <a:schemeClr val="tx1"/>
                          </a:solidFill>
                          <a:latin typeface="Bell MT" panose="02020503060305020303" pitchFamily="18" charset="0"/>
                        </a:rPr>
                        <a:t>Travaux des champs : labour, semailles, entretien</a:t>
                      </a:r>
                      <a:endParaRPr lang="fr-FR" sz="1200" dirty="0">
                        <a:solidFill>
                          <a:schemeClr val="tx1"/>
                        </a:solidFill>
                        <a:latin typeface="Bell MT" panose="02020503060305020303" pitchFamily="18" charset="0"/>
                      </a:endParaRPr>
                    </a:p>
                  </a:txBody>
                  <a:tcPr anchor="ctr">
                    <a:solidFill>
                      <a:srgbClr val="92D050"/>
                    </a:solidFill>
                  </a:tcPr>
                </a:tc>
                <a:tc>
                  <a:txBody>
                    <a:bodyPr/>
                    <a:lstStyle/>
                    <a:p>
                      <a:pPr algn="ctr"/>
                      <a:r>
                        <a:rPr lang="fr-FR" sz="1000" dirty="0" smtClean="0">
                          <a:solidFill>
                            <a:schemeClr val="tx1"/>
                          </a:solidFill>
                          <a:latin typeface="Bell MT" panose="02020503060305020303" pitchFamily="18" charset="0"/>
                        </a:rPr>
                        <a:t>récolte</a:t>
                      </a:r>
                      <a:endParaRPr lang="fr-FR" sz="1000" dirty="0">
                        <a:solidFill>
                          <a:schemeClr val="tx1"/>
                        </a:solidFill>
                        <a:latin typeface="Bell MT" panose="02020503060305020303" pitchFamily="18" charset="0"/>
                      </a:endParaRPr>
                    </a:p>
                  </a:txBody>
                  <a:tcPr anchor="ctr">
                    <a:solidFill>
                      <a:srgbClr val="92D050"/>
                    </a:solidFill>
                  </a:tcPr>
                </a:tc>
                <a:tc>
                  <a:txBody>
                    <a:bodyPr/>
                    <a:lstStyle/>
                    <a:p>
                      <a:pPr algn="ctr"/>
                      <a:r>
                        <a:rPr lang="fr-FR" sz="1200" dirty="0" smtClean="0">
                          <a:solidFill>
                            <a:schemeClr val="tx1"/>
                          </a:solidFill>
                          <a:latin typeface="Bell MT" panose="02020503060305020303" pitchFamily="18" charset="0"/>
                        </a:rPr>
                        <a:t>Travaux divers : construction,</a:t>
                      </a:r>
                      <a:r>
                        <a:rPr lang="fr-FR" sz="1200" baseline="0" dirty="0" smtClean="0">
                          <a:solidFill>
                            <a:schemeClr val="tx1"/>
                          </a:solidFill>
                          <a:latin typeface="Bell MT" panose="02020503060305020303" pitchFamily="18" charset="0"/>
                        </a:rPr>
                        <a:t> maraichage, migrations vers les villes ou les pays voisins</a:t>
                      </a:r>
                      <a:endParaRPr lang="fr-FR" sz="1200" dirty="0">
                        <a:solidFill>
                          <a:schemeClr val="tx1"/>
                        </a:solidFill>
                        <a:latin typeface="Bell MT" panose="02020503060305020303" pitchFamily="18" charset="0"/>
                      </a:endParaRPr>
                    </a:p>
                  </a:txBody>
                  <a:tcPr anchor="ctr">
                    <a:solidFill>
                      <a:srgbClr val="FFFF66"/>
                    </a:solidFill>
                  </a:tcPr>
                </a:tc>
              </a:tr>
            </a:tbl>
          </a:graphicData>
        </a:graphic>
      </p:graphicFrame>
      <p:sp>
        <p:nvSpPr>
          <p:cNvPr id="9228" name="ZoneTexte 5"/>
          <p:cNvSpPr txBox="1">
            <a:spLocks noChangeArrowheads="1"/>
          </p:cNvSpPr>
          <p:nvPr/>
        </p:nvSpPr>
        <p:spPr bwMode="auto">
          <a:xfrm>
            <a:off x="3124200" y="152400"/>
            <a:ext cx="4114800" cy="369888"/>
          </a:xfrm>
          <a:prstGeom prst="rect">
            <a:avLst/>
          </a:prstGeom>
          <a:noFill/>
          <a:ln w="9525">
            <a:noFill/>
            <a:miter lim="800000"/>
            <a:headEnd/>
            <a:tailEnd/>
          </a:ln>
        </p:spPr>
        <p:txBody>
          <a:bodyPr>
            <a:spAutoFit/>
          </a:bodyPr>
          <a:lstStyle/>
          <a:p>
            <a:pPr algn="ctr"/>
            <a:r>
              <a:rPr lang="fr-FR" altLang="fr-FR">
                <a:latin typeface="Bell MT" pitchFamily="18" charset="0"/>
              </a:rPr>
              <a:t>Le calendrier agricole au Burkina Faso</a:t>
            </a:r>
          </a:p>
        </p:txBody>
      </p:sp>
      <p:sp>
        <p:nvSpPr>
          <p:cNvPr id="9229" name="ZoneTexte 6"/>
          <p:cNvSpPr txBox="1">
            <a:spLocks noChangeArrowheads="1"/>
          </p:cNvSpPr>
          <p:nvPr/>
        </p:nvSpPr>
        <p:spPr bwMode="auto">
          <a:xfrm>
            <a:off x="1676400" y="2209800"/>
            <a:ext cx="6934200" cy="276225"/>
          </a:xfrm>
          <a:prstGeom prst="rect">
            <a:avLst/>
          </a:prstGeom>
          <a:noFill/>
          <a:ln w="9525">
            <a:noFill/>
            <a:miter lim="800000"/>
            <a:headEnd/>
            <a:tailEnd/>
          </a:ln>
        </p:spPr>
        <p:txBody>
          <a:bodyPr>
            <a:spAutoFit/>
          </a:bodyPr>
          <a:lstStyle/>
          <a:p>
            <a:r>
              <a:rPr lang="fr-FR" altLang="fr-FR" sz="1200">
                <a:latin typeface="Bell MT" pitchFamily="18" charset="0"/>
              </a:rPr>
              <a:t>Juin      juillet     Aout      sept      oct        nov        déc       janv       févr        mars        avril         mai</a:t>
            </a:r>
          </a:p>
        </p:txBody>
      </p:sp>
      <p:sp>
        <p:nvSpPr>
          <p:cNvPr id="9230" name="ZoneTexte 35"/>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8</a:t>
            </a:r>
          </a:p>
        </p:txBody>
      </p:sp>
      <p:sp>
        <p:nvSpPr>
          <p:cNvPr id="37" name="Accolade ouvrante 36"/>
          <p:cNvSpPr/>
          <p:nvPr/>
        </p:nvSpPr>
        <p:spPr>
          <a:xfrm rot="5400000">
            <a:off x="2971800" y="-304800"/>
            <a:ext cx="533400" cy="3124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latin typeface="Bell MT" panose="02020503060305020303" pitchFamily="18" charset="0"/>
            </a:endParaRPr>
          </a:p>
        </p:txBody>
      </p:sp>
      <p:sp>
        <p:nvSpPr>
          <p:cNvPr id="38" name="Accolade ouvrante 37"/>
          <p:cNvSpPr/>
          <p:nvPr/>
        </p:nvSpPr>
        <p:spPr>
          <a:xfrm rot="5400000">
            <a:off x="6400800" y="-609600"/>
            <a:ext cx="533400" cy="3733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latin typeface="Bell MT" panose="02020503060305020303" pitchFamily="18" charset="0"/>
            </a:endParaRPr>
          </a:p>
        </p:txBody>
      </p:sp>
      <p:sp>
        <p:nvSpPr>
          <p:cNvPr id="9233" name="ZoneTexte 38"/>
          <p:cNvSpPr txBox="1">
            <a:spLocks noChangeArrowheads="1"/>
          </p:cNvSpPr>
          <p:nvPr/>
        </p:nvSpPr>
        <p:spPr bwMode="auto">
          <a:xfrm>
            <a:off x="2552700" y="762000"/>
            <a:ext cx="2514600" cy="307975"/>
          </a:xfrm>
          <a:prstGeom prst="rect">
            <a:avLst/>
          </a:prstGeom>
          <a:noFill/>
          <a:ln w="9525">
            <a:noFill/>
            <a:miter lim="800000"/>
            <a:headEnd/>
            <a:tailEnd/>
          </a:ln>
        </p:spPr>
        <p:txBody>
          <a:bodyPr>
            <a:spAutoFit/>
          </a:bodyPr>
          <a:lstStyle/>
          <a:p>
            <a:r>
              <a:rPr lang="fr-FR" altLang="fr-FR" sz="1400">
                <a:latin typeface="Bell MT" pitchFamily="18" charset="0"/>
              </a:rPr>
              <a:t>Saison des pluies</a:t>
            </a:r>
          </a:p>
        </p:txBody>
      </p:sp>
      <p:sp>
        <p:nvSpPr>
          <p:cNvPr id="9234" name="ZoneTexte 39"/>
          <p:cNvSpPr txBox="1">
            <a:spLocks noChangeArrowheads="1"/>
          </p:cNvSpPr>
          <p:nvPr/>
        </p:nvSpPr>
        <p:spPr bwMode="auto">
          <a:xfrm>
            <a:off x="6172200" y="685800"/>
            <a:ext cx="1905000" cy="307975"/>
          </a:xfrm>
          <a:prstGeom prst="rect">
            <a:avLst/>
          </a:prstGeom>
          <a:noFill/>
          <a:ln w="9525">
            <a:noFill/>
            <a:miter lim="800000"/>
            <a:headEnd/>
            <a:tailEnd/>
          </a:ln>
        </p:spPr>
        <p:txBody>
          <a:bodyPr>
            <a:spAutoFit/>
          </a:bodyPr>
          <a:lstStyle/>
          <a:p>
            <a:r>
              <a:rPr lang="fr-FR" altLang="fr-FR" sz="1400">
                <a:latin typeface="Bell MT" pitchFamily="18" charset="0"/>
              </a:rPr>
              <a:t>Saison sèche</a:t>
            </a:r>
          </a:p>
        </p:txBody>
      </p:sp>
      <p:pic>
        <p:nvPicPr>
          <p:cNvPr id="9235" name="Picture 15"/>
          <p:cNvPicPr>
            <a:picLocks noChangeAspect="1" noChangeArrowheads="1"/>
          </p:cNvPicPr>
          <p:nvPr/>
        </p:nvPicPr>
        <p:blipFill>
          <a:blip r:embed="rId2" cstate="print"/>
          <a:srcRect/>
          <a:stretch>
            <a:fillRect/>
          </a:stretch>
        </p:blipFill>
        <p:spPr bwMode="auto">
          <a:xfrm>
            <a:off x="1981200" y="2971800"/>
            <a:ext cx="1714500" cy="2181225"/>
          </a:xfrm>
          <a:prstGeom prst="rect">
            <a:avLst/>
          </a:prstGeom>
          <a:noFill/>
          <a:ln w="9525">
            <a:noFill/>
            <a:miter lim="800000"/>
            <a:headEnd/>
            <a:tailEnd/>
          </a:ln>
        </p:spPr>
      </p:pic>
      <p:sp>
        <p:nvSpPr>
          <p:cNvPr id="9236" name="ZoneTexte 41"/>
          <p:cNvSpPr txBox="1">
            <a:spLocks noChangeArrowheads="1"/>
          </p:cNvSpPr>
          <p:nvPr/>
        </p:nvSpPr>
        <p:spPr bwMode="auto">
          <a:xfrm>
            <a:off x="1828800" y="5181600"/>
            <a:ext cx="1981200" cy="1016000"/>
          </a:xfrm>
          <a:prstGeom prst="rect">
            <a:avLst/>
          </a:prstGeom>
          <a:noFill/>
          <a:ln w="9525">
            <a:noFill/>
            <a:miter lim="800000"/>
            <a:headEnd/>
            <a:tailEnd/>
          </a:ln>
        </p:spPr>
        <p:txBody>
          <a:bodyPr>
            <a:spAutoFit/>
          </a:bodyPr>
          <a:lstStyle/>
          <a:p>
            <a:pPr algn="ctr"/>
            <a:r>
              <a:rPr lang="fr-FR" altLang="fr-FR" sz="1200">
                <a:latin typeface="Bell MT" pitchFamily="18" charset="0"/>
              </a:rPr>
              <a:t>Travail du champ avec la </a:t>
            </a:r>
            <a:r>
              <a:rPr lang="fr-FR" altLang="fr-FR" sz="1200" b="1">
                <a:latin typeface="Bell MT" pitchFamily="18" charset="0"/>
              </a:rPr>
              <a:t>daba (une houe). </a:t>
            </a:r>
            <a:r>
              <a:rPr lang="fr-FR" altLang="fr-FR" sz="1200">
                <a:latin typeface="Bell MT" pitchFamily="18" charset="0"/>
              </a:rPr>
              <a:t>Elle permet de retourner la terre, d’enlever les mauvaises herbes.</a:t>
            </a:r>
          </a:p>
        </p:txBody>
      </p:sp>
      <p:sp>
        <p:nvSpPr>
          <p:cNvPr id="9237" name="ZoneTexte 42"/>
          <p:cNvSpPr txBox="1">
            <a:spLocks noChangeArrowheads="1"/>
          </p:cNvSpPr>
          <p:nvPr/>
        </p:nvSpPr>
        <p:spPr bwMode="auto">
          <a:xfrm>
            <a:off x="1562100" y="730250"/>
            <a:ext cx="990600" cy="369888"/>
          </a:xfrm>
          <a:prstGeom prst="rect">
            <a:avLst/>
          </a:prstGeom>
          <a:noFill/>
          <a:ln w="9525">
            <a:noFill/>
            <a:miter lim="800000"/>
            <a:headEnd/>
            <a:tailEnd/>
          </a:ln>
        </p:spPr>
        <p:txBody>
          <a:bodyPr>
            <a:spAutoFit/>
          </a:bodyPr>
          <a:lstStyle/>
          <a:p>
            <a:r>
              <a:rPr lang="fr-FR" altLang="fr-FR">
                <a:latin typeface="Bell MT" pitchFamily="18" charset="0"/>
              </a:rPr>
              <a:t>Doc. 1</a:t>
            </a:r>
          </a:p>
        </p:txBody>
      </p:sp>
      <p:sp>
        <p:nvSpPr>
          <p:cNvPr id="9238" name="ZoneTexte 43"/>
          <p:cNvSpPr txBox="1">
            <a:spLocks noChangeArrowheads="1"/>
          </p:cNvSpPr>
          <p:nvPr/>
        </p:nvSpPr>
        <p:spPr bwMode="auto">
          <a:xfrm>
            <a:off x="1905000" y="2667000"/>
            <a:ext cx="1066800" cy="369888"/>
          </a:xfrm>
          <a:prstGeom prst="rect">
            <a:avLst/>
          </a:prstGeom>
          <a:noFill/>
          <a:ln w="9525">
            <a:noFill/>
            <a:miter lim="800000"/>
            <a:headEnd/>
            <a:tailEnd/>
          </a:ln>
        </p:spPr>
        <p:txBody>
          <a:bodyPr>
            <a:spAutoFit/>
          </a:bodyPr>
          <a:lstStyle/>
          <a:p>
            <a:r>
              <a:rPr lang="fr-FR" altLang="fr-FR">
                <a:latin typeface="Bell MT" pitchFamily="18" charset="0"/>
              </a:rPr>
              <a:t>Doc. 2</a:t>
            </a:r>
          </a:p>
        </p:txBody>
      </p:sp>
      <p:pic>
        <p:nvPicPr>
          <p:cNvPr id="9239" name="Picture 5" descr="mil prêt à couper"/>
          <p:cNvPicPr>
            <a:picLocks noChangeAspect="1" noChangeArrowheads="1"/>
          </p:cNvPicPr>
          <p:nvPr/>
        </p:nvPicPr>
        <p:blipFill>
          <a:blip r:embed="rId3" cstate="print"/>
          <a:srcRect/>
          <a:stretch>
            <a:fillRect/>
          </a:stretch>
        </p:blipFill>
        <p:spPr bwMode="auto">
          <a:xfrm>
            <a:off x="5657850" y="2740025"/>
            <a:ext cx="2019300" cy="3003550"/>
          </a:xfrm>
          <a:prstGeom prst="rect">
            <a:avLst/>
          </a:prstGeom>
          <a:noFill/>
          <a:ln w="9525">
            <a:noFill/>
            <a:miter lim="800000"/>
            <a:headEnd/>
            <a:tailEnd/>
          </a:ln>
        </p:spPr>
      </p:pic>
      <p:sp>
        <p:nvSpPr>
          <p:cNvPr id="9240" name="ZoneTexte 5"/>
          <p:cNvSpPr txBox="1">
            <a:spLocks noChangeArrowheads="1"/>
          </p:cNvSpPr>
          <p:nvPr/>
        </p:nvSpPr>
        <p:spPr bwMode="auto">
          <a:xfrm>
            <a:off x="4997450" y="5778500"/>
            <a:ext cx="3503613" cy="646113"/>
          </a:xfrm>
          <a:prstGeom prst="rect">
            <a:avLst/>
          </a:prstGeom>
          <a:noFill/>
          <a:ln w="9525">
            <a:noFill/>
            <a:miter lim="800000"/>
            <a:headEnd/>
            <a:tailEnd/>
          </a:ln>
        </p:spPr>
        <p:txBody>
          <a:bodyPr>
            <a:spAutoFit/>
          </a:bodyPr>
          <a:lstStyle/>
          <a:p>
            <a:pPr algn="ctr"/>
            <a:r>
              <a:rPr lang="fr-FR" altLang="fr-FR" sz="1200" b="1">
                <a:latin typeface="Bell MT" pitchFamily="18" charset="0"/>
              </a:rPr>
              <a:t>DOC 3</a:t>
            </a:r>
            <a:r>
              <a:rPr lang="fr-FR" altLang="fr-FR" sz="1200">
                <a:latin typeface="Bell MT" pitchFamily="18" charset="0"/>
              </a:rPr>
              <a:t> Au Burkina Faso, le mil est la principale céréale cultivée. Le mil fait 4 mètres de hauteur. Quand l’épi est courbé, il est prêt à être récolté.</a:t>
            </a:r>
          </a:p>
        </p:txBody>
      </p:sp>
      <p:pic>
        <p:nvPicPr>
          <p:cNvPr id="9241" name="Image 29" descr="12.gif"/>
          <p:cNvPicPr>
            <a:picLocks noChangeAspect="1"/>
          </p:cNvPicPr>
          <p:nvPr/>
        </p:nvPicPr>
        <p:blipFill>
          <a:blip r:embed="rId4" cstate="print"/>
          <a:srcRect/>
          <a:stretch>
            <a:fillRect/>
          </a:stretch>
        </p:blipFill>
        <p:spPr bwMode="auto">
          <a:xfrm>
            <a:off x="6172200" y="4800600"/>
            <a:ext cx="762000" cy="914400"/>
          </a:xfrm>
          <a:prstGeom prst="rect">
            <a:avLst/>
          </a:prstGeom>
          <a:noFill/>
          <a:ln w="9525">
            <a:noFill/>
            <a:miter lim="800000"/>
            <a:headEnd/>
            <a:tailEnd/>
          </a:ln>
        </p:spPr>
      </p:pic>
      <p:sp>
        <p:nvSpPr>
          <p:cNvPr id="9242" name="ZoneTexte 35">
            <a:hlinkClick r:id="rId5"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9243" name="ZoneTexte 36">
            <a:hlinkClick r:id="rId6"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9244" name="ZoneTexte 39">
            <a:hlinkClick r:id="rId7"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9245" name="ZoneTexte 42">
            <a:hlinkClick r:id="rId8"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9246" name="ZoneTexte 31">
            <a:hlinkClick r:id="rId9"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9247" name="ZoneTexte 40">
            <a:hlinkClick r:id="rId10"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9248" name="ZoneTexte 41">
            <a:hlinkClick r:id="rId11"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9249" name="ZoneTexte 28">
            <a:hlinkClick r:id="rId12"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9250" name="ZoneTexte 29">
            <a:hlinkClick r:id="rId13"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9251" name="ZoneTexte 32">
            <a:hlinkClick r:id="rId14"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9252" name="ZoneTexte 33">
            <a:hlinkClick r:id="rId15"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9253" name="ZoneTexte 34">
            <a:hlinkClick r:id="rId16"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9254" name="ZoneTexte 37">
            <a:hlinkClick r:id="rId17"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9255" name="ZoneTexte 38">
            <a:hlinkClick r:id="rId18"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cours\5éme\projet Kotaoka\travail des femmes\femmes pilent le mil.jpg"/>
          <p:cNvPicPr>
            <a:picLocks noChangeAspect="1" noChangeArrowheads="1"/>
          </p:cNvPicPr>
          <p:nvPr/>
        </p:nvPicPr>
        <p:blipFill>
          <a:blip r:embed="rId2" cstate="print"/>
          <a:srcRect/>
          <a:stretch>
            <a:fillRect/>
          </a:stretch>
        </p:blipFill>
        <p:spPr bwMode="auto">
          <a:xfrm>
            <a:off x="1828800" y="644525"/>
            <a:ext cx="2324100" cy="3429000"/>
          </a:xfrm>
          <a:prstGeom prst="rect">
            <a:avLst/>
          </a:prstGeom>
          <a:noFill/>
          <a:ln w="9525">
            <a:noFill/>
            <a:miter lim="800000"/>
            <a:headEnd/>
            <a:tailEnd/>
          </a:ln>
        </p:spPr>
      </p:pic>
      <p:pic>
        <p:nvPicPr>
          <p:cNvPr id="10244" name="Picture 2"/>
          <p:cNvPicPr>
            <a:picLocks noChangeAspect="1" noChangeArrowheads="1"/>
          </p:cNvPicPr>
          <p:nvPr/>
        </p:nvPicPr>
        <p:blipFill>
          <a:blip r:embed="rId3" cstate="print"/>
          <a:srcRect/>
          <a:stretch>
            <a:fillRect/>
          </a:stretch>
        </p:blipFill>
        <p:spPr bwMode="auto">
          <a:xfrm>
            <a:off x="6324600" y="4495800"/>
            <a:ext cx="1905000" cy="2241550"/>
          </a:xfrm>
          <a:prstGeom prst="rect">
            <a:avLst/>
          </a:prstGeom>
          <a:noFill/>
          <a:ln w="9525">
            <a:noFill/>
            <a:miter lim="800000"/>
            <a:headEnd/>
            <a:tailEnd/>
          </a:ln>
        </p:spPr>
      </p:pic>
      <p:sp>
        <p:nvSpPr>
          <p:cNvPr id="10245" name="ZoneTexte 4"/>
          <p:cNvSpPr txBox="1">
            <a:spLocks noChangeArrowheads="1"/>
          </p:cNvSpPr>
          <p:nvPr/>
        </p:nvSpPr>
        <p:spPr bwMode="auto">
          <a:xfrm>
            <a:off x="2514600" y="5867400"/>
            <a:ext cx="3810000" cy="830263"/>
          </a:xfrm>
          <a:prstGeom prst="rect">
            <a:avLst/>
          </a:prstGeom>
          <a:noFill/>
          <a:ln w="9525">
            <a:noFill/>
            <a:miter lim="800000"/>
            <a:headEnd/>
            <a:tailEnd/>
          </a:ln>
        </p:spPr>
        <p:txBody>
          <a:bodyPr>
            <a:spAutoFit/>
          </a:bodyPr>
          <a:lstStyle/>
          <a:p>
            <a:pPr algn="r"/>
            <a:r>
              <a:rPr lang="fr-FR" altLang="fr-FR" sz="1200">
                <a:latin typeface="Bell MT" pitchFamily="18" charset="0"/>
              </a:rPr>
              <a:t>La cuisine : Une jeune fille prépare le tô. Il s'agit d'une sorte de semoule épaisse préparée avec de la farine de mil.</a:t>
            </a:r>
          </a:p>
          <a:p>
            <a:pPr algn="r"/>
            <a:r>
              <a:rPr lang="fr-FR" altLang="fr-FR" sz="1200">
                <a:latin typeface="Bell MT" pitchFamily="18" charset="0"/>
              </a:rPr>
              <a:t>C’est la base de l’alimentation des Burkinabés. </a:t>
            </a:r>
          </a:p>
          <a:p>
            <a:pPr algn="r"/>
            <a:r>
              <a:rPr lang="fr-FR" altLang="fr-FR" sz="1200">
                <a:latin typeface="Bell MT" pitchFamily="18" charset="0"/>
              </a:rPr>
              <a:t>On le mange avec une sauce servie à part. </a:t>
            </a:r>
          </a:p>
        </p:txBody>
      </p:sp>
      <p:sp>
        <p:nvSpPr>
          <p:cNvPr id="10247" name="ZoneTexte 6"/>
          <p:cNvSpPr txBox="1">
            <a:spLocks noChangeArrowheads="1"/>
          </p:cNvSpPr>
          <p:nvPr/>
        </p:nvSpPr>
        <p:spPr bwMode="auto">
          <a:xfrm>
            <a:off x="1416050" y="4102100"/>
            <a:ext cx="2971800" cy="646113"/>
          </a:xfrm>
          <a:prstGeom prst="rect">
            <a:avLst/>
          </a:prstGeom>
          <a:noFill/>
          <a:ln w="9525">
            <a:noFill/>
            <a:miter lim="800000"/>
            <a:headEnd/>
            <a:tailEnd/>
          </a:ln>
        </p:spPr>
        <p:txBody>
          <a:bodyPr>
            <a:spAutoFit/>
          </a:bodyPr>
          <a:lstStyle/>
          <a:p>
            <a:pPr algn="ctr"/>
            <a:r>
              <a:rPr lang="fr-FR" altLang="fr-FR" sz="1200">
                <a:latin typeface="Bell MT" pitchFamily="18" charset="0"/>
              </a:rPr>
              <a:t>Les femmes </a:t>
            </a:r>
            <a:r>
              <a:rPr lang="fr-FR" altLang="fr-FR" sz="1200" b="1">
                <a:latin typeface="Bell MT" pitchFamily="18" charset="0"/>
              </a:rPr>
              <a:t>pilent le mil </a:t>
            </a:r>
            <a:r>
              <a:rPr lang="fr-FR" altLang="fr-FR" sz="1200">
                <a:latin typeface="Bell MT" pitchFamily="18" charset="0"/>
              </a:rPr>
              <a:t>dans le mortier à l’aide du </a:t>
            </a:r>
            <a:r>
              <a:rPr lang="fr-FR" altLang="fr-FR" sz="1200" b="1">
                <a:latin typeface="Bell MT" pitchFamily="18" charset="0"/>
              </a:rPr>
              <a:t>pilon</a:t>
            </a:r>
            <a:r>
              <a:rPr lang="fr-FR" altLang="fr-FR" sz="1200">
                <a:latin typeface="Bell MT" pitchFamily="18" charset="0"/>
              </a:rPr>
              <a:t>. Le </a:t>
            </a:r>
            <a:r>
              <a:rPr lang="fr-FR" altLang="fr-FR" sz="1200" b="1">
                <a:latin typeface="Bell MT" pitchFamily="18" charset="0"/>
              </a:rPr>
              <a:t>mortier</a:t>
            </a:r>
            <a:r>
              <a:rPr lang="fr-FR" altLang="fr-FR" sz="1200">
                <a:latin typeface="Bell MT" pitchFamily="18" charset="0"/>
              </a:rPr>
              <a:t> est un morceau de tronc d’arbre qui a été évidé.</a:t>
            </a:r>
          </a:p>
        </p:txBody>
      </p:sp>
      <p:sp>
        <p:nvSpPr>
          <p:cNvPr id="10246" name="ZoneTexte 37"/>
          <p:cNvSpPr txBox="1">
            <a:spLocks noChangeArrowheads="1"/>
          </p:cNvSpPr>
          <p:nvPr/>
        </p:nvSpPr>
        <p:spPr bwMode="auto">
          <a:xfrm>
            <a:off x="8839200" y="6550025"/>
            <a:ext cx="304800" cy="307975"/>
          </a:xfrm>
          <a:prstGeom prst="rect">
            <a:avLst/>
          </a:prstGeom>
          <a:solidFill>
            <a:srgbClr val="FFC000"/>
          </a:solidFill>
          <a:ln w="9525">
            <a:solidFill>
              <a:schemeClr val="tx1"/>
            </a:solidFill>
            <a:miter lim="800000"/>
            <a:headEnd/>
            <a:tailEnd/>
          </a:ln>
        </p:spPr>
        <p:txBody>
          <a:bodyPr>
            <a:spAutoFit/>
          </a:bodyPr>
          <a:lstStyle/>
          <a:p>
            <a:r>
              <a:rPr lang="fr-FR" altLang="fr-FR" sz="1400" b="1">
                <a:latin typeface="Bell MT" pitchFamily="18" charset="0"/>
              </a:rPr>
              <a:t>9</a:t>
            </a:r>
          </a:p>
        </p:txBody>
      </p:sp>
      <p:sp>
        <p:nvSpPr>
          <p:cNvPr id="2" name="ZoneTexte 38"/>
          <p:cNvSpPr txBox="1">
            <a:spLocks noChangeArrowheads="1"/>
          </p:cNvSpPr>
          <p:nvPr/>
        </p:nvSpPr>
        <p:spPr bwMode="auto">
          <a:xfrm>
            <a:off x="1600200" y="0"/>
            <a:ext cx="7543800" cy="461963"/>
          </a:xfrm>
          <a:prstGeom prst="rect">
            <a:avLst/>
          </a:prstGeom>
          <a:noFill/>
          <a:ln w="9525">
            <a:noFill/>
            <a:miter lim="800000"/>
            <a:headEnd/>
            <a:tailEnd/>
          </a:ln>
        </p:spPr>
        <p:txBody>
          <a:bodyPr>
            <a:spAutoFit/>
          </a:bodyPr>
          <a:lstStyle/>
          <a:p>
            <a:pPr algn="ctr"/>
            <a:r>
              <a:rPr lang="fr-FR" altLang="fr-FR" sz="2400" b="1">
                <a:solidFill>
                  <a:srgbClr val="FF0000"/>
                </a:solidFill>
                <a:latin typeface="Bell MT" pitchFamily="18" charset="0"/>
              </a:rPr>
              <a:t>Clique sur les textes pour faire apparaître les images</a:t>
            </a:r>
          </a:p>
        </p:txBody>
      </p:sp>
      <p:sp>
        <p:nvSpPr>
          <p:cNvPr id="10262" name="ZoneTexte 7"/>
          <p:cNvSpPr txBox="1">
            <a:spLocks noChangeArrowheads="1"/>
          </p:cNvSpPr>
          <p:nvPr/>
        </p:nvSpPr>
        <p:spPr bwMode="auto">
          <a:xfrm>
            <a:off x="4648200" y="684213"/>
            <a:ext cx="4319588" cy="3386137"/>
          </a:xfrm>
          <a:prstGeom prst="rect">
            <a:avLst/>
          </a:prstGeom>
          <a:noFill/>
          <a:ln w="9525">
            <a:solidFill>
              <a:schemeClr val="tx1"/>
            </a:solidFill>
            <a:miter lim="800000"/>
            <a:headEnd/>
            <a:tailEnd/>
          </a:ln>
        </p:spPr>
        <p:txBody>
          <a:bodyPr>
            <a:spAutoFit/>
          </a:bodyPr>
          <a:lstStyle/>
          <a:p>
            <a:r>
              <a:rPr lang="fr-FR" altLang="fr-FR" b="1" u="sng">
                <a:latin typeface="Times New Roman" pitchFamily="18" charset="0"/>
                <a:cs typeface="Times New Roman" pitchFamily="18" charset="0"/>
              </a:rPr>
              <a:t>Texte :</a:t>
            </a:r>
            <a:r>
              <a:rPr lang="fr-FR" altLang="fr-FR" b="1">
                <a:latin typeface="Times New Roman" pitchFamily="18" charset="0"/>
                <a:cs typeface="Times New Roman" pitchFamily="18" charset="0"/>
              </a:rPr>
              <a:t> </a:t>
            </a:r>
            <a:r>
              <a:rPr lang="fr-FR" altLang="fr-FR" sz="1400" b="1">
                <a:latin typeface="Times New Roman" pitchFamily="18" charset="0"/>
                <a:cs typeface="Times New Roman" pitchFamily="18" charset="0"/>
              </a:rPr>
              <a:t>Témoignage d’Amidou, paysan du Burkina-Faso</a:t>
            </a:r>
          </a:p>
          <a:p>
            <a:pPr algn="just"/>
            <a:endParaRPr lang="fr-FR" altLang="fr-FR" sz="800">
              <a:latin typeface="Times New Roman" pitchFamily="18" charset="0"/>
              <a:cs typeface="Times New Roman" pitchFamily="18" charset="0"/>
            </a:endParaRPr>
          </a:p>
          <a:p>
            <a:r>
              <a:rPr lang="fr-FR" altLang="fr-FR" sz="1400">
                <a:latin typeface="Times New Roman" pitchFamily="18" charset="0"/>
                <a:cs typeface="Times New Roman" pitchFamily="18" charset="0"/>
              </a:rPr>
              <a:t>    Dans mon pays, l’eau est rare et la saison des pluies est courte. Les pluies sont toujours incertaines. Quand il commence à pleuvoir, il faut se dépêcher de semer le mil. Mais ici, les bonnes récoltes sont de plus en plus rares. Dans ma famille, on est plus de 5 personnes et le mil ne suffit souvent pas. On va alors cueillir des plantes sauvages, du fonio. Nous avons aussi des chèvres et des moutons qui sont gardés par les enfants.</a:t>
            </a:r>
          </a:p>
          <a:p>
            <a:r>
              <a:rPr lang="fr-FR" altLang="fr-FR" sz="1400">
                <a:latin typeface="Times New Roman" pitchFamily="18" charset="0"/>
                <a:cs typeface="Times New Roman" pitchFamily="18" charset="0"/>
              </a:rPr>
              <a:t>    Quand notre mil ne suffit pas, il faut en acheter. Pendant les années de sécheresse, je suis souvent parti chercher du travail loin d’ici en Côte d’Ivoire.</a:t>
            </a:r>
          </a:p>
          <a:p>
            <a:endParaRPr lang="fr-FR" altLang="fr-FR" sz="800">
              <a:latin typeface="Times New Roman" pitchFamily="18" charset="0"/>
              <a:cs typeface="Times New Roman" pitchFamily="18" charset="0"/>
            </a:endParaRPr>
          </a:p>
          <a:p>
            <a:pPr algn="r"/>
            <a:r>
              <a:rPr lang="fr-FR" altLang="fr-FR" sz="1200" b="1" i="1">
                <a:latin typeface="Times New Roman" pitchFamily="18" charset="0"/>
                <a:cs typeface="Times New Roman" pitchFamily="18" charset="0"/>
              </a:rPr>
              <a:t>D’après le site « Museum Agropolis », 2009</a:t>
            </a:r>
            <a:endParaRPr lang="fr-FR" altLang="fr-FR"/>
          </a:p>
        </p:txBody>
      </p:sp>
      <p:pic>
        <p:nvPicPr>
          <p:cNvPr id="10249" name="Image 22" descr="afrique005.gif"/>
          <p:cNvPicPr>
            <a:picLocks noChangeAspect="1"/>
          </p:cNvPicPr>
          <p:nvPr/>
        </p:nvPicPr>
        <p:blipFill>
          <a:blip r:embed="rId4" cstate="print"/>
          <a:srcRect/>
          <a:stretch>
            <a:fillRect/>
          </a:stretch>
        </p:blipFill>
        <p:spPr bwMode="auto">
          <a:xfrm>
            <a:off x="4419600" y="4114800"/>
            <a:ext cx="952500" cy="1828800"/>
          </a:xfrm>
          <a:prstGeom prst="rect">
            <a:avLst/>
          </a:prstGeom>
          <a:noFill/>
          <a:ln w="9525">
            <a:noFill/>
            <a:miter lim="800000"/>
            <a:headEnd/>
            <a:tailEnd/>
          </a:ln>
        </p:spPr>
      </p:pic>
      <p:sp>
        <p:nvSpPr>
          <p:cNvPr id="10250" name="ZoneTexte 35">
            <a:hlinkClick r:id="rId5" action="ppaction://hlinksldjump"/>
          </p:cNvPr>
          <p:cNvSpPr txBox="1">
            <a:spLocks noChangeArrowheads="1"/>
          </p:cNvSpPr>
          <p:nvPr/>
        </p:nvSpPr>
        <p:spPr bwMode="auto">
          <a:xfrm>
            <a:off x="168275" y="1846263"/>
            <a:ext cx="1143000" cy="461962"/>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6 intérieur concession</a:t>
            </a:r>
          </a:p>
        </p:txBody>
      </p:sp>
      <p:sp>
        <p:nvSpPr>
          <p:cNvPr id="10251" name="ZoneTexte 36">
            <a:hlinkClick r:id="rId6" action="ppaction://hlinksldjump"/>
          </p:cNvPr>
          <p:cNvSpPr txBox="1">
            <a:spLocks noChangeArrowheads="1"/>
          </p:cNvSpPr>
          <p:nvPr/>
        </p:nvSpPr>
        <p:spPr bwMode="auto">
          <a:xfrm>
            <a:off x="168275" y="22860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7 intérieur d’une case</a:t>
            </a:r>
          </a:p>
        </p:txBody>
      </p:sp>
      <p:sp>
        <p:nvSpPr>
          <p:cNvPr id="10252" name="ZoneTexte 39">
            <a:hlinkClick r:id="rId7" action="ppaction://hlinksldjump"/>
          </p:cNvPr>
          <p:cNvSpPr txBox="1">
            <a:spLocks noChangeArrowheads="1"/>
          </p:cNvSpPr>
          <p:nvPr/>
        </p:nvSpPr>
        <p:spPr bwMode="auto">
          <a:xfrm>
            <a:off x="168275" y="3727450"/>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10 le puits </a:t>
            </a:r>
          </a:p>
        </p:txBody>
      </p:sp>
      <p:sp>
        <p:nvSpPr>
          <p:cNvPr id="10253" name="ZoneTexte 42">
            <a:hlinkClick r:id="rId8" action="ppaction://hlinksldjump"/>
          </p:cNvPr>
          <p:cNvSpPr txBox="1">
            <a:spLocks noChangeArrowheads="1"/>
          </p:cNvSpPr>
          <p:nvPr/>
        </p:nvSpPr>
        <p:spPr bwMode="auto">
          <a:xfrm>
            <a:off x="168275" y="5962650"/>
            <a:ext cx="1143000" cy="27781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14 exercices !</a:t>
            </a:r>
          </a:p>
        </p:txBody>
      </p:sp>
      <p:sp>
        <p:nvSpPr>
          <p:cNvPr id="10254" name="ZoneTexte 31">
            <a:hlinkClick r:id="rId9" action="ppaction://hlinksldjump"/>
          </p:cNvPr>
          <p:cNvSpPr txBox="1">
            <a:spLocks noChangeArrowheads="1"/>
          </p:cNvSpPr>
          <p:nvPr/>
        </p:nvSpPr>
        <p:spPr bwMode="auto">
          <a:xfrm>
            <a:off x="168275" y="400367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11 L’influence de la  ville</a:t>
            </a:r>
          </a:p>
        </p:txBody>
      </p:sp>
      <p:sp>
        <p:nvSpPr>
          <p:cNvPr id="10255" name="ZoneTexte 40">
            <a:hlinkClick r:id="rId10" action="ppaction://hlinksldjump"/>
          </p:cNvPr>
          <p:cNvSpPr txBox="1">
            <a:spLocks noChangeArrowheads="1"/>
          </p:cNvSpPr>
          <p:nvPr/>
        </p:nvSpPr>
        <p:spPr bwMode="auto">
          <a:xfrm>
            <a:off x="168275" y="5129213"/>
            <a:ext cx="1143000" cy="83185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13 Le développement de la culture du coton</a:t>
            </a:r>
          </a:p>
        </p:txBody>
      </p:sp>
      <p:sp>
        <p:nvSpPr>
          <p:cNvPr id="10256" name="ZoneTexte 41">
            <a:hlinkClick r:id="rId11" action="ppaction://hlinksldjump"/>
          </p:cNvPr>
          <p:cNvSpPr txBox="1">
            <a:spLocks noChangeArrowheads="1"/>
          </p:cNvSpPr>
          <p:nvPr/>
        </p:nvSpPr>
        <p:spPr bwMode="auto">
          <a:xfrm>
            <a:off x="168275" y="4460875"/>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12 L’évolution des matériaux agricoles</a:t>
            </a:r>
          </a:p>
        </p:txBody>
      </p:sp>
      <p:sp>
        <p:nvSpPr>
          <p:cNvPr id="10257" name="ZoneTexte 28">
            <a:hlinkClick r:id="rId12" action="ppaction://hlinksldjump"/>
          </p:cNvPr>
          <p:cNvSpPr txBox="1">
            <a:spLocks noChangeArrowheads="1"/>
          </p:cNvSpPr>
          <p:nvPr/>
        </p:nvSpPr>
        <p:spPr bwMode="auto">
          <a:xfrm>
            <a:off x="168275" y="66675"/>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1 accueil</a:t>
            </a:r>
          </a:p>
        </p:txBody>
      </p:sp>
      <p:sp>
        <p:nvSpPr>
          <p:cNvPr id="10258" name="ZoneTexte 29">
            <a:hlinkClick r:id="rId13" action="ppaction://hlinksldjump"/>
          </p:cNvPr>
          <p:cNvSpPr txBox="1">
            <a:spLocks noChangeArrowheads="1"/>
          </p:cNvSpPr>
          <p:nvPr/>
        </p:nvSpPr>
        <p:spPr bwMode="auto">
          <a:xfrm>
            <a:off x="168275" y="3667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2 cartes</a:t>
            </a:r>
          </a:p>
        </p:txBody>
      </p:sp>
      <p:sp>
        <p:nvSpPr>
          <p:cNvPr id="10259" name="ZoneTexte 32">
            <a:hlinkClick r:id="rId14" action="ppaction://hlinksldjump"/>
          </p:cNvPr>
          <p:cNvSpPr txBox="1">
            <a:spLocks noChangeArrowheads="1"/>
          </p:cNvSpPr>
          <p:nvPr/>
        </p:nvSpPr>
        <p:spPr bwMode="auto">
          <a:xfrm>
            <a:off x="168275" y="6334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3 chiffres </a:t>
            </a:r>
          </a:p>
        </p:txBody>
      </p:sp>
      <p:sp>
        <p:nvSpPr>
          <p:cNvPr id="10260" name="ZoneTexte 33">
            <a:hlinkClick r:id="rId15" action="ppaction://hlinksldjump"/>
          </p:cNvPr>
          <p:cNvSpPr txBox="1">
            <a:spLocks noChangeArrowheads="1"/>
          </p:cNvSpPr>
          <p:nvPr/>
        </p:nvSpPr>
        <p:spPr bwMode="auto">
          <a:xfrm>
            <a:off x="168275" y="909638"/>
            <a:ext cx="1143000" cy="647700"/>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4 village et ses terres vu du ciel</a:t>
            </a:r>
          </a:p>
        </p:txBody>
      </p:sp>
      <p:sp>
        <p:nvSpPr>
          <p:cNvPr id="10261" name="ZoneTexte 34">
            <a:hlinkClick r:id="rId16" action="ppaction://hlinksldjump"/>
          </p:cNvPr>
          <p:cNvSpPr txBox="1">
            <a:spLocks noChangeArrowheads="1"/>
          </p:cNvSpPr>
          <p:nvPr/>
        </p:nvSpPr>
        <p:spPr bwMode="auto">
          <a:xfrm>
            <a:off x="168275" y="1560513"/>
            <a:ext cx="1143000" cy="276225"/>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5 le village</a:t>
            </a:r>
          </a:p>
        </p:txBody>
      </p:sp>
      <p:sp>
        <p:nvSpPr>
          <p:cNvPr id="3" name="ZoneTexte 37">
            <a:hlinkClick r:id="rId17" action="ppaction://hlinksldjump"/>
          </p:cNvPr>
          <p:cNvSpPr txBox="1">
            <a:spLocks noChangeArrowheads="1"/>
          </p:cNvSpPr>
          <p:nvPr/>
        </p:nvSpPr>
        <p:spPr bwMode="auto">
          <a:xfrm>
            <a:off x="168275" y="2743200"/>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8 Les activités agricoles</a:t>
            </a:r>
          </a:p>
        </p:txBody>
      </p:sp>
      <p:sp>
        <p:nvSpPr>
          <p:cNvPr id="10263" name="ZoneTexte 38">
            <a:hlinkClick r:id="rId18" action="ppaction://hlinksldjump"/>
          </p:cNvPr>
          <p:cNvSpPr txBox="1">
            <a:spLocks noChangeArrowheads="1"/>
          </p:cNvSpPr>
          <p:nvPr/>
        </p:nvSpPr>
        <p:spPr bwMode="auto">
          <a:xfrm>
            <a:off x="168275" y="3260725"/>
            <a:ext cx="1143000" cy="461963"/>
          </a:xfrm>
          <a:prstGeom prst="rect">
            <a:avLst/>
          </a:prstGeom>
          <a:solidFill>
            <a:srgbClr val="FFC000">
              <a:alpha val="32156"/>
            </a:srgbClr>
          </a:solidFill>
          <a:ln w="9525">
            <a:solidFill>
              <a:schemeClr val="tx1"/>
            </a:solidFill>
            <a:miter lim="800000"/>
            <a:headEnd/>
            <a:tailEnd/>
          </a:ln>
        </p:spPr>
        <p:txBody>
          <a:bodyPr>
            <a:spAutoFit/>
          </a:bodyPr>
          <a:lstStyle/>
          <a:p>
            <a:r>
              <a:rPr lang="fr-FR" altLang="fr-FR" sz="1200">
                <a:latin typeface="Bell MT" pitchFamily="18" charset="0"/>
              </a:rPr>
              <a:t>9 Se nourrir au Burkina Faso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grpId="0" nodeType="with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par>
                                <p:cTn id="10" presetID="53" presetClass="entr" presetSubtype="0" fill="hold" grpId="0" nodeType="withEffect">
                                  <p:stCondLst>
                                    <p:cond delay="0"/>
                                  </p:stCondLst>
                                  <p:childTnLst>
                                    <p:set>
                                      <p:cBhvr>
                                        <p:cTn id="11" dur="1" fill="hold">
                                          <p:stCondLst>
                                            <p:cond delay="0"/>
                                          </p:stCondLst>
                                        </p:cTn>
                                        <p:tgtEl>
                                          <p:spTgt spid="10262"/>
                                        </p:tgtEl>
                                        <p:attrNameLst>
                                          <p:attrName>style.visibility</p:attrName>
                                        </p:attrNameLst>
                                      </p:cBhvr>
                                      <p:to>
                                        <p:strVal val="visible"/>
                                      </p:to>
                                    </p:set>
                                    <p:anim calcmode="lin" valueType="num">
                                      <p:cBhvr>
                                        <p:cTn id="12" dur="2000" fill="hold"/>
                                        <p:tgtEl>
                                          <p:spTgt spid="10262"/>
                                        </p:tgtEl>
                                        <p:attrNameLst>
                                          <p:attrName>ppt_w</p:attrName>
                                        </p:attrNameLst>
                                      </p:cBhvr>
                                      <p:tavLst>
                                        <p:tav tm="0">
                                          <p:val>
                                            <p:fltVal val="0"/>
                                          </p:val>
                                        </p:tav>
                                        <p:tav tm="100000">
                                          <p:val>
                                            <p:strVal val="#ppt_w"/>
                                          </p:val>
                                        </p:tav>
                                      </p:tavLst>
                                    </p:anim>
                                    <p:anim calcmode="lin" valueType="num">
                                      <p:cBhvr>
                                        <p:cTn id="13" dur="2000" fill="hold"/>
                                        <p:tgtEl>
                                          <p:spTgt spid="10262"/>
                                        </p:tgtEl>
                                        <p:attrNameLst>
                                          <p:attrName>ppt_h</p:attrName>
                                        </p:attrNameLst>
                                      </p:cBhvr>
                                      <p:tavLst>
                                        <p:tav tm="0">
                                          <p:val>
                                            <p:fltVal val="0"/>
                                          </p:val>
                                        </p:tav>
                                        <p:tav tm="100000">
                                          <p:val>
                                            <p:strVal val="#ppt_h"/>
                                          </p:val>
                                        </p:tav>
                                      </p:tavLst>
                                    </p:anim>
                                    <p:animEffect transition="in" filter="fade">
                                      <p:cBhvr>
                                        <p:cTn id="14" dur="20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4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fade">
                                      <p:cBhvr>
                                        <p:cTn id="20" dur="3000"/>
                                        <p:tgtEl>
                                          <p:spTgt spid="10243"/>
                                        </p:tgtEl>
                                      </p:cBhvr>
                                    </p:animEffect>
                                  </p:childTnLst>
                                </p:cTn>
                              </p:par>
                            </p:childTnLst>
                          </p:cTn>
                        </p:par>
                      </p:childTnLst>
                    </p:cTn>
                  </p:par>
                </p:childTnLst>
              </p:cTn>
              <p:nextCondLst>
                <p:cond evt="onClick" delay="0">
                  <p:tgtEl>
                    <p:spTgt spid="10247"/>
                  </p:tgtEl>
                </p:cond>
              </p:nextCondLst>
            </p:seq>
            <p:seq concurrent="1" nextAc="seek">
              <p:cTn id="21" restart="whenNotActive" fill="hold" evtFilter="cancelBubble" nodeType="interactiveSeq">
                <p:stCondLst>
                  <p:cond evt="onClick" delay="0">
                    <p:tgtEl>
                      <p:spTgt spid="1024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fade">
                                      <p:cBhvr>
                                        <p:cTn id="26" dur="2000"/>
                                        <p:tgtEl>
                                          <p:spTgt spid="10244"/>
                                        </p:tgtEl>
                                      </p:cBhvr>
                                    </p:animEffect>
                                  </p:childTnLst>
                                </p:cTn>
                              </p:par>
                            </p:childTnLst>
                          </p:cTn>
                        </p:par>
                      </p:childTnLst>
                    </p:cTn>
                  </p:par>
                </p:childTnLst>
              </p:cTn>
              <p:nextCondLst>
                <p:cond evt="onClick" delay="0">
                  <p:tgtEl>
                    <p:spTgt spid="10245"/>
                  </p:tgtEl>
                </p:cond>
              </p:nextCondLst>
            </p:seq>
          </p:childTnLst>
        </p:cTn>
      </p:par>
    </p:tnLst>
    <p:bldLst>
      <p:bldP spid="2" grpId="0"/>
      <p:bldP spid="10262"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2196</TotalTime>
  <Words>2031</Words>
  <Application>Microsoft Office PowerPoint</Application>
  <PresentationFormat>Affichage à l'écran (4:3)</PresentationFormat>
  <Paragraphs>367</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Calibri</vt:lpstr>
      <vt:lpstr>Blackadder ITC</vt:lpstr>
      <vt:lpstr>Blackletter686 BT</vt:lpstr>
      <vt:lpstr>Bell MT</vt:lpstr>
      <vt:lpstr>Times New Roman</vt:lpstr>
      <vt:lpstr>Andalus</vt:lpstr>
      <vt:lpstr>Aharoni</vt: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dc:creator>
  <cp:lastModifiedBy>maison</cp:lastModifiedBy>
  <cp:revision>108</cp:revision>
  <cp:lastPrinted>1601-01-01T00:00:00Z</cp:lastPrinted>
  <dcterms:created xsi:type="dcterms:W3CDTF">2007-10-23T09:46:21Z</dcterms:created>
  <dcterms:modified xsi:type="dcterms:W3CDTF">2017-03-24T17:51:45Z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