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4"/>
  </p:notesMasterIdLst>
  <p:handoutMasterIdLst>
    <p:handoutMasterId r:id="rId15"/>
  </p:handoutMasterIdLst>
  <p:sldIdLst>
    <p:sldId id="259" r:id="rId3"/>
    <p:sldId id="260" r:id="rId4"/>
    <p:sldId id="261" r:id="rId5"/>
    <p:sldId id="263" r:id="rId6"/>
    <p:sldId id="264" r:id="rId7"/>
    <p:sldId id="265" r:id="rId8"/>
    <p:sldId id="267" r:id="rId9"/>
    <p:sldId id="268" r:id="rId10"/>
    <p:sldId id="270" r:id="rId11"/>
    <p:sldId id="286" r:id="rId12"/>
    <p:sldId id="287" r:id="rId13"/>
  </p:sldIdLst>
  <p:sldSz cx="9144000" cy="6858000" type="screen4x3"/>
  <p:notesSz cx="6877050" cy="10001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3C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 snapToGrid="0">
      <p:cViewPr varScale="1">
        <p:scale>
          <a:sx n="61" d="100"/>
          <a:sy n="61" d="100"/>
        </p:scale>
        <p:origin x="-4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pPr>
              <a:defRPr/>
            </a:pPr>
            <a:fld id="{54C2E7A3-8D48-4AB9-A4ED-1E6A5D48B3E1}" type="datetimeFigureOut">
              <a:rPr lang="fr-FR"/>
              <a:pPr>
                <a:defRPr/>
              </a:pPr>
              <a:t>02/05/2019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99600"/>
            <a:ext cx="2979738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95725" y="9499600"/>
            <a:ext cx="2979738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pPr>
              <a:defRPr/>
            </a:pPr>
            <a:fld id="{49834148-4924-4FEE-BEBB-FA1B2C8BADC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2" tIns="48221" rIns="96442" bIns="4822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5725" y="0"/>
            <a:ext cx="29797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2" tIns="48221" rIns="96442" bIns="4822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4997450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751388"/>
            <a:ext cx="550227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2" tIns="48221" rIns="96442" bIns="48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9600"/>
            <a:ext cx="29797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2" tIns="48221" rIns="96442" bIns="4822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5725" y="9499600"/>
            <a:ext cx="29797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2" tIns="48221" rIns="96442" bIns="4822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E738DBC6-B145-4D4F-B73B-813D19DF7A3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41F98-D726-48BA-95DD-B59381605D6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3B5A7-46FD-41D0-ABEF-F6C5C257A1B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C8FA0-09C7-4597-8DA8-84FB76260D2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32086-7F1E-4BEB-8410-07F554D0BC7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5AE7A-671F-436E-A9F0-3FC7E91548B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CDE74-24EC-48C7-A12F-21EE55508A9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F7303-9F4F-475F-B35D-02A1502D696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4AD14-2FAD-41CA-8EFB-27F293B75C9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C7474-0652-49B0-A645-BC263F5151F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ADBE7-B403-4B26-B9D0-85D16E8EDF6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2A116-8107-4408-B524-B287BAD2978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0178E-BE7B-4EA1-9266-ACF43D0D18A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EC487-612B-41F6-83CA-EE006965157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F4527-0E09-44E8-BF15-1744E04C1AA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F70B3-0D7B-4CF1-B65F-C27DFE4F56D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07F70-BCCC-41A0-8C23-7DBA8F7A5A0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3C450-BD25-455D-9240-81AAB5EC7B7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DAC3B-BA23-48F4-A272-22E4E5F36BB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B33F2-E64E-4297-AC2B-B05581BBD23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2A6BD-EBB1-4FF7-986A-B625D6B9C90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2C689-B528-4013-A3C0-F724BFF7203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FD969-6BB9-48A1-B600-368FAC8C398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10D460A-0FD1-4208-A9F8-CD2261A2B41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7CEF907-65D4-4519-BD7E-34808FD2A8D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4638"/>
            <a:ext cx="8226425" cy="1919287"/>
          </a:xfrm>
        </p:spPr>
        <p:txBody>
          <a:bodyPr/>
          <a:lstStyle/>
          <a:p>
            <a:pPr algn="ctr" eaLnBrk="1" hangingPunct="1"/>
            <a:r>
              <a:rPr lang="fr-FR" b="1" u="sng" smtClean="0"/>
              <a:t>Activité numérique en binôme.</a:t>
            </a:r>
            <a:br>
              <a:rPr lang="fr-FR" b="1" u="sng" smtClean="0"/>
            </a:br>
            <a:r>
              <a:rPr lang="fr-FR" b="1" u="sng" smtClean="0">
                <a:solidFill>
                  <a:srgbClr val="FF0000"/>
                </a:solidFill>
              </a:rPr>
              <a:t/>
            </a:r>
            <a:br>
              <a:rPr lang="fr-FR" b="1" u="sng" smtClean="0">
                <a:solidFill>
                  <a:srgbClr val="FF0000"/>
                </a:solidFill>
              </a:rPr>
            </a:br>
            <a:r>
              <a:rPr lang="fr-FR" b="1" smtClean="0">
                <a:solidFill>
                  <a:srgbClr val="FF0000"/>
                </a:solidFill>
              </a:rPr>
              <a:t>Les Etats-Unis: une superpuissance dans la mondialisation.</a:t>
            </a:r>
          </a:p>
        </p:txBody>
      </p:sp>
      <p:sp>
        <p:nvSpPr>
          <p:cNvPr id="6147" name="ZoneTexte 3"/>
          <p:cNvSpPr txBox="1">
            <a:spLocks noChangeArrowheads="1"/>
          </p:cNvSpPr>
          <p:nvPr/>
        </p:nvSpPr>
        <p:spPr bwMode="auto">
          <a:xfrm>
            <a:off x="571500" y="2311400"/>
            <a:ext cx="82518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>
                <a:solidFill>
                  <a:srgbClr val="00B050"/>
                </a:solidFill>
              </a:rPr>
              <a:t>Pourquoi dit-on aujourd’hui que les Etats-Unis sont une superpuissance ?</a:t>
            </a:r>
          </a:p>
        </p:txBody>
      </p:sp>
      <p:sp>
        <p:nvSpPr>
          <p:cNvPr id="6148" name="ZoneTexte 4"/>
          <p:cNvSpPr txBox="1">
            <a:spLocks noChangeArrowheads="1"/>
          </p:cNvSpPr>
          <p:nvPr/>
        </p:nvSpPr>
        <p:spPr bwMode="auto">
          <a:xfrm>
            <a:off x="711200" y="3468688"/>
            <a:ext cx="81962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800" u="sng"/>
              <a:t>Consigne</a:t>
            </a:r>
            <a:r>
              <a:rPr lang="fr-FR" sz="2800"/>
              <a:t> : Regarde attentivement les documents qui vont suivre et complète ta fiche d’activité au fur et à mesure. Réponds ensuite à la question bilan.</a:t>
            </a:r>
          </a:p>
        </p:txBody>
      </p:sp>
      <p:sp>
        <p:nvSpPr>
          <p:cNvPr id="5125" name="ZoneTexte 4"/>
          <p:cNvSpPr txBox="1">
            <a:spLocks noChangeArrowheads="1"/>
          </p:cNvSpPr>
          <p:nvPr/>
        </p:nvSpPr>
        <p:spPr bwMode="auto">
          <a:xfrm>
            <a:off x="3432175" y="5851525"/>
            <a:ext cx="5486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/>
              <a:t>Activité originelle conçue par Aurélien Lauriau, modifiée et adaptée par Mr Cassaro.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  <p:bldP spid="614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5613" y="534988"/>
            <a:ext cx="8226425" cy="591230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fr-FR" dirty="0" smtClean="0"/>
              <a:t>Collez la fiche d’activité dans votre cahier </a:t>
            </a:r>
            <a:r>
              <a:rPr lang="fr-FR" dirty="0" smtClean="0"/>
              <a:t>puis </a:t>
            </a:r>
            <a:r>
              <a:rPr lang="fr-FR" dirty="0" smtClean="0"/>
              <a:t>répondez à la question bilan située sous le tableau.</a:t>
            </a:r>
          </a:p>
          <a:p>
            <a:pPr marL="0" indent="0">
              <a:buFontTx/>
              <a:buNone/>
              <a:defRPr/>
            </a:pPr>
            <a:endParaRPr lang="fr-FR" dirty="0" smtClean="0"/>
          </a:p>
          <a:p>
            <a:pPr marL="0" indent="0">
              <a:buFontTx/>
              <a:buNone/>
              <a:defRPr/>
            </a:pPr>
            <a:r>
              <a:rPr lang="fr-FR" b="1" dirty="0" smtClean="0"/>
              <a:t>Vous répondrez ensuite aux 3 questions suivantes après les avoir recopier :</a:t>
            </a:r>
          </a:p>
          <a:p>
            <a:pPr marL="0" indent="0">
              <a:buFontTx/>
              <a:buNone/>
              <a:defRPr/>
            </a:pPr>
            <a:endParaRPr lang="fr-FR" b="1" dirty="0" smtClean="0"/>
          </a:p>
          <a:p>
            <a:pPr marL="457200" indent="-457200">
              <a:buFontTx/>
              <a:buAutoNum type="alphaUcParenR"/>
              <a:defRPr/>
            </a:pPr>
            <a:r>
              <a:rPr lang="fr-FR" dirty="0" smtClean="0"/>
              <a:t>Pourquoi peut-on dire que les Etats-Unis sont une puissance complète ?</a:t>
            </a:r>
          </a:p>
          <a:p>
            <a:pPr marL="457200" indent="-457200">
              <a:buFontTx/>
              <a:buAutoNum type="alphaUcParenR"/>
              <a:defRPr/>
            </a:pPr>
            <a:endParaRPr lang="fr-FR" dirty="0" smtClean="0"/>
          </a:p>
          <a:p>
            <a:pPr>
              <a:buFontTx/>
              <a:buNone/>
              <a:defRPr/>
            </a:pPr>
            <a:r>
              <a:rPr lang="fr-FR" dirty="0" smtClean="0"/>
              <a:t>B) Comment les Etats-Unis exercent-ils leur rayonnement dans le monde ?</a:t>
            </a:r>
          </a:p>
          <a:p>
            <a:pPr>
              <a:buFontTx/>
              <a:buNone/>
              <a:defRPr/>
            </a:pPr>
            <a:endParaRPr lang="fr-FR" dirty="0" smtClean="0"/>
          </a:p>
          <a:p>
            <a:pPr>
              <a:buFontTx/>
              <a:buNone/>
              <a:defRPr/>
            </a:pPr>
            <a:r>
              <a:rPr lang="fr-FR" dirty="0" smtClean="0"/>
              <a:t>C) Quels éléments font des Etats-Unis une puissance attractive ? (voir docs 5, 7, 8)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contenu 2"/>
          <p:cNvSpPr>
            <a:spLocks noGrp="1"/>
          </p:cNvSpPr>
          <p:nvPr>
            <p:ph idx="1"/>
          </p:nvPr>
        </p:nvSpPr>
        <p:spPr>
          <a:xfrm>
            <a:off x="484188" y="601663"/>
            <a:ext cx="8226425" cy="5551164"/>
          </a:xfrm>
        </p:spPr>
        <p:txBody>
          <a:bodyPr/>
          <a:lstStyle/>
          <a:p>
            <a:pPr>
              <a:buFontTx/>
              <a:buNone/>
            </a:pPr>
            <a:r>
              <a:rPr lang="fr-FR" sz="4800" dirty="0" smtClean="0"/>
              <a:t>  </a:t>
            </a:r>
            <a:r>
              <a:rPr lang="fr-FR" sz="4800" dirty="0" smtClean="0"/>
              <a:t>Réalisez </a:t>
            </a:r>
            <a:r>
              <a:rPr lang="fr-FR" sz="4800" dirty="0" smtClean="0"/>
              <a:t>maintenant la fiche bilan 2 en découpant les vignettes et en les replaçant au bon endroit.</a:t>
            </a:r>
          </a:p>
          <a:p>
            <a:pPr>
              <a:buFontTx/>
              <a:buNone/>
            </a:pPr>
            <a:r>
              <a:rPr lang="fr-FR" sz="4800" dirty="0" smtClean="0"/>
              <a:t>  </a:t>
            </a:r>
            <a:r>
              <a:rPr lang="fr-FR" sz="4800" dirty="0" smtClean="0"/>
              <a:t>Collez </a:t>
            </a:r>
            <a:r>
              <a:rPr lang="fr-FR" sz="4800" dirty="0" smtClean="0"/>
              <a:t>ensuite ce schéma de </a:t>
            </a:r>
            <a:r>
              <a:rPr lang="fr-FR" sz="4800" dirty="0" smtClean="0"/>
              <a:t>synthèse complété </a:t>
            </a:r>
            <a:r>
              <a:rPr lang="fr-FR" sz="4800" smtClean="0"/>
              <a:t>sur </a:t>
            </a:r>
            <a:r>
              <a:rPr lang="fr-FR" sz="4800" smtClean="0"/>
              <a:t>votre </a:t>
            </a:r>
            <a:r>
              <a:rPr lang="fr-FR" sz="4800" dirty="0" smtClean="0"/>
              <a:t>cahier.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ZoneTexte 4"/>
          <p:cNvSpPr txBox="1">
            <a:spLocks noChangeArrowheads="1"/>
          </p:cNvSpPr>
          <p:nvPr/>
        </p:nvSpPr>
        <p:spPr bwMode="auto">
          <a:xfrm>
            <a:off x="131763" y="209550"/>
            <a:ext cx="41751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u="sng" dirty="0"/>
              <a:t>Document 1: </a:t>
            </a:r>
            <a:r>
              <a:rPr lang="fr-FR" dirty="0"/>
              <a:t>Le porte avions américain </a:t>
            </a:r>
            <a:r>
              <a:rPr lang="fr-FR" i="1" dirty="0"/>
              <a:t>USS </a:t>
            </a:r>
            <a:r>
              <a:rPr lang="fr-FR" i="1" dirty="0" smtClean="0"/>
              <a:t>Gérald </a:t>
            </a:r>
            <a:r>
              <a:rPr lang="fr-FR" i="1" dirty="0" err="1" smtClean="0"/>
              <a:t>R.Ford</a:t>
            </a:r>
            <a:r>
              <a:rPr lang="fr-FR" i="1" dirty="0" smtClean="0"/>
              <a:t> </a:t>
            </a:r>
            <a:r>
              <a:rPr lang="fr-FR" dirty="0"/>
              <a:t>est aujourd’hui le plus grand du monde</a:t>
            </a:r>
            <a:r>
              <a:rPr lang="fr-FR" dirty="0" smtClean="0"/>
              <a:t>. L’US </a:t>
            </a:r>
            <a:r>
              <a:rPr lang="fr-FR" dirty="0" err="1" smtClean="0"/>
              <a:t>Navy</a:t>
            </a:r>
            <a:r>
              <a:rPr lang="fr-FR" dirty="0" smtClean="0"/>
              <a:t> compte 11 porte avions </a:t>
            </a:r>
            <a:r>
              <a:rPr lang="fr-FR" dirty="0" smtClean="0"/>
              <a:t>géants.</a:t>
            </a:r>
            <a:endParaRPr lang="fr-FR" dirty="0"/>
          </a:p>
        </p:txBody>
      </p:sp>
      <p:pic>
        <p:nvPicPr>
          <p:cNvPr id="7172" name="Image 6" descr="texte-puissance militaire.jpg"/>
          <p:cNvPicPr>
            <a:picLocks noChangeAspect="1"/>
          </p:cNvPicPr>
          <p:nvPr/>
        </p:nvPicPr>
        <p:blipFill>
          <a:blip r:embed="rId2" cstate="print"/>
          <a:srcRect t="8554"/>
          <a:stretch>
            <a:fillRect/>
          </a:stretch>
        </p:blipFill>
        <p:spPr bwMode="auto">
          <a:xfrm>
            <a:off x="4362450" y="1366838"/>
            <a:ext cx="4616450" cy="48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ZoneTexte 7"/>
          <p:cNvSpPr txBox="1">
            <a:spLocks noChangeArrowheads="1"/>
          </p:cNvSpPr>
          <p:nvPr/>
        </p:nvSpPr>
        <p:spPr bwMode="auto">
          <a:xfrm>
            <a:off x="4416425" y="196850"/>
            <a:ext cx="4584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u="sng"/>
              <a:t>Document 2</a:t>
            </a:r>
            <a:r>
              <a:rPr lang="fr-FR"/>
              <a:t>: Une domination diplomatique, politique et militaire.</a:t>
            </a:r>
          </a:p>
        </p:txBody>
      </p:sp>
      <p:pic>
        <p:nvPicPr>
          <p:cNvPr id="9" name="Espace réservé du contenu 8" descr="PteUSS Gerald R. For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4435" y="1540042"/>
            <a:ext cx="4049444" cy="22811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ZoneTexte 4"/>
          <p:cNvSpPr txBox="1">
            <a:spLocks noChangeArrowheads="1"/>
          </p:cNvSpPr>
          <p:nvPr/>
        </p:nvSpPr>
        <p:spPr bwMode="auto">
          <a:xfrm>
            <a:off x="131763" y="209550"/>
            <a:ext cx="8615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u="sng" dirty="0"/>
              <a:t>Document 3:</a:t>
            </a:r>
            <a:r>
              <a:rPr lang="fr-FR" dirty="0"/>
              <a:t> Les Etats-Unis, « gendarmes du monde »: carte des alliances et présences militaires dans le monde.</a:t>
            </a:r>
          </a:p>
        </p:txBody>
      </p:sp>
      <p:pic>
        <p:nvPicPr>
          <p:cNvPr id="5" name="Espace réservé du contenu 4" descr="Les-flottes-et-les-bases-militaires-navales-americaines-dans-le-monde-en-2015_large_car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9327" y="1125416"/>
            <a:ext cx="7897789" cy="520504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ZoneTexte 4"/>
          <p:cNvSpPr txBox="1">
            <a:spLocks noChangeArrowheads="1"/>
          </p:cNvSpPr>
          <p:nvPr/>
        </p:nvSpPr>
        <p:spPr bwMode="auto">
          <a:xfrm>
            <a:off x="131763" y="209550"/>
            <a:ext cx="8747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u="sng" dirty="0"/>
              <a:t>Document 4:</a:t>
            </a:r>
            <a:r>
              <a:rPr lang="fr-FR" dirty="0"/>
              <a:t> Les Etats-Unis, la première puissance </a:t>
            </a:r>
            <a:r>
              <a:rPr lang="fr-FR" dirty="0" smtClean="0"/>
              <a:t>économique mondiale</a:t>
            </a:r>
            <a:r>
              <a:rPr lang="fr-FR" dirty="0"/>
              <a:t>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16523" y="5943600"/>
            <a:ext cx="8440615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600" dirty="0">
                <a:solidFill>
                  <a:srgbClr val="FF0000"/>
                </a:solidFill>
              </a:rPr>
              <a:t>Sur cette carte, le PIB (richesse) de chaque </a:t>
            </a:r>
            <a:r>
              <a:rPr lang="fr-FR" sz="1600" dirty="0" smtClean="0">
                <a:solidFill>
                  <a:srgbClr val="FF0000"/>
                </a:solidFill>
              </a:rPr>
              <a:t>Etat </a:t>
            </a:r>
            <a:r>
              <a:rPr lang="fr-FR" sz="1600" dirty="0">
                <a:solidFill>
                  <a:srgbClr val="FF0000"/>
                </a:solidFill>
              </a:rPr>
              <a:t>américain est comparé à celui d’un pays dans le monde (ex: </a:t>
            </a:r>
            <a:r>
              <a:rPr lang="fr-FR" sz="1600" dirty="0" smtClean="0">
                <a:solidFill>
                  <a:srgbClr val="FF0000"/>
                </a:solidFill>
              </a:rPr>
              <a:t>La Californie possédait en 2015 un </a:t>
            </a:r>
            <a:r>
              <a:rPr lang="fr-FR" sz="1600" dirty="0">
                <a:solidFill>
                  <a:srgbClr val="FF0000"/>
                </a:solidFill>
              </a:rPr>
              <a:t>PIB équivalent </a:t>
            </a:r>
            <a:r>
              <a:rPr lang="fr-FR" sz="1600" dirty="0" smtClean="0">
                <a:solidFill>
                  <a:srgbClr val="FF0000"/>
                </a:solidFill>
              </a:rPr>
              <a:t>à celui de la France).</a:t>
            </a:r>
            <a:endParaRPr lang="fr-FR" sz="1600" dirty="0">
              <a:solidFill>
                <a:srgbClr val="FF0000"/>
              </a:solidFill>
            </a:endParaRPr>
          </a:p>
        </p:txBody>
      </p:sp>
      <p:pic>
        <p:nvPicPr>
          <p:cNvPr id="7" name="Espace réservé du contenu 6" descr="EU _ PIB par Etat comparé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967" y="738554"/>
            <a:ext cx="8685778" cy="498517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Espace réservé du contenu 3" descr="le_floor_de_Wall_stre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54200"/>
            <a:ext cx="4227513" cy="3170238"/>
          </a:xfrm>
        </p:spPr>
      </p:pic>
      <p:sp>
        <p:nvSpPr>
          <p:cNvPr id="11267" name="ZoneTexte 4"/>
          <p:cNvSpPr txBox="1">
            <a:spLocks noChangeArrowheads="1"/>
          </p:cNvSpPr>
          <p:nvPr/>
        </p:nvSpPr>
        <p:spPr bwMode="auto">
          <a:xfrm>
            <a:off x="0" y="209550"/>
            <a:ext cx="41751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u="sng"/>
              <a:t>Document 5:</a:t>
            </a:r>
            <a:r>
              <a:rPr lang="fr-FR"/>
              <a:t> La bourse de New-York située sur Wall Street est la première bourse mondiale: on y achète et on y vend des actions des plus grandes entreprises mondiales</a:t>
            </a:r>
          </a:p>
        </p:txBody>
      </p:sp>
      <p:sp>
        <p:nvSpPr>
          <p:cNvPr id="11269" name="ZoneTexte 6"/>
          <p:cNvSpPr txBox="1">
            <a:spLocks noChangeArrowheads="1"/>
          </p:cNvSpPr>
          <p:nvPr/>
        </p:nvSpPr>
        <p:spPr bwMode="auto">
          <a:xfrm>
            <a:off x="4570413" y="261938"/>
            <a:ext cx="41751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u="sng" dirty="0"/>
              <a:t>Document 6:</a:t>
            </a:r>
            <a:r>
              <a:rPr lang="fr-FR" dirty="0"/>
              <a:t> Le dollar, monnaie </a:t>
            </a:r>
            <a:r>
              <a:rPr lang="fr-FR" dirty="0" smtClean="0"/>
              <a:t>internationale représente 45% des échanges mondiaux en 2013.</a:t>
            </a:r>
            <a:endParaRPr lang="fr-FR" dirty="0"/>
          </a:p>
        </p:txBody>
      </p:sp>
      <p:pic>
        <p:nvPicPr>
          <p:cNvPr id="6" name="Image 5" descr="principales devises échangées 20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8102" y="1520792"/>
            <a:ext cx="4705898" cy="3531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671513"/>
          </a:xfrm>
        </p:spPr>
        <p:txBody>
          <a:bodyPr/>
          <a:lstStyle/>
          <a:p>
            <a:r>
              <a:rPr lang="fr-FR" sz="1800" u="sng" smtClean="0"/>
              <a:t>Document 7:</a:t>
            </a:r>
            <a:r>
              <a:rPr lang="fr-FR" sz="1800" smtClean="0"/>
              <a:t> Les flux de marchandises et les investissements directs américains dans le monde.</a:t>
            </a:r>
          </a:p>
        </p:txBody>
      </p:sp>
      <p:pic>
        <p:nvPicPr>
          <p:cNvPr id="12291" name="Espace réservé du contenu 7" descr="carte investissements américains dans le mon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9018"/>
          <a:stretch>
            <a:fillRect/>
          </a:stretch>
        </p:blipFill>
        <p:spPr>
          <a:xfrm>
            <a:off x="0" y="849313"/>
            <a:ext cx="9139238" cy="50228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Espace réservé du contenu 4" descr="texte brain-dr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4150" y="1069975"/>
            <a:ext cx="3933825" cy="4195763"/>
          </a:xfrm>
        </p:spPr>
      </p:pic>
      <p:sp>
        <p:nvSpPr>
          <p:cNvPr id="14339" name="Titre 1"/>
          <p:cNvSpPr>
            <a:spLocks noGrp="1"/>
          </p:cNvSpPr>
          <p:nvPr>
            <p:ph type="title"/>
          </p:nvPr>
        </p:nvSpPr>
        <p:spPr>
          <a:xfrm>
            <a:off x="201613" y="142875"/>
            <a:ext cx="3917950" cy="881063"/>
          </a:xfrm>
        </p:spPr>
        <p:txBody>
          <a:bodyPr/>
          <a:lstStyle/>
          <a:p>
            <a:r>
              <a:rPr lang="fr-FR" sz="1800" u="sng" smtClean="0"/>
              <a:t>Document 8:</a:t>
            </a:r>
            <a:r>
              <a:rPr lang="fr-FR" sz="1800" smtClean="0"/>
              <a:t> La puissance des hautes technologies attire les élites étrangères.</a:t>
            </a:r>
          </a:p>
        </p:txBody>
      </p:sp>
      <p:pic>
        <p:nvPicPr>
          <p:cNvPr id="14340" name="Image 5" descr="siege_d_apple_dans_la_silicon_valley_californie_,_un_technopole_majeur_developpe_depuis_les_annees_1970_au_sud_de_san_francisco._sont_nes_apple,_ebay,_intel_hp_google_w_cool_caesa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0750" y="764806"/>
            <a:ext cx="3383113" cy="253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 txBox="1">
            <a:spLocks/>
          </p:cNvSpPr>
          <p:nvPr/>
        </p:nvSpPr>
        <p:spPr bwMode="auto">
          <a:xfrm>
            <a:off x="4258076" y="154004"/>
            <a:ext cx="4713288" cy="9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buClr>
                <a:schemeClr val="tx1"/>
              </a:buClr>
              <a:defRPr/>
            </a:pPr>
            <a:r>
              <a:rPr lang="fr-FR" u="sng" kern="0" dirty="0">
                <a:latin typeface="+mj-lt"/>
                <a:ea typeface="+mj-ea"/>
                <a:cs typeface="+mj-cs"/>
              </a:rPr>
              <a:t>Document 9:</a:t>
            </a:r>
            <a:r>
              <a:rPr lang="fr-FR" kern="0" dirty="0">
                <a:latin typeface="+mj-lt"/>
                <a:ea typeface="+mj-ea"/>
                <a:cs typeface="+mj-cs"/>
              </a:rPr>
              <a:t> Le siège d’Apple en </a:t>
            </a:r>
            <a:r>
              <a:rPr lang="fr-FR" kern="0" dirty="0" smtClean="0">
                <a:latin typeface="+mj-lt"/>
                <a:ea typeface="+mj-ea"/>
                <a:cs typeface="+mj-cs"/>
              </a:rPr>
              <a:t>Californie, la 1</a:t>
            </a:r>
            <a:r>
              <a:rPr lang="fr-FR" kern="0" baseline="30000" dirty="0" smtClean="0">
                <a:latin typeface="+mj-lt"/>
                <a:ea typeface="+mj-ea"/>
                <a:cs typeface="+mj-cs"/>
              </a:rPr>
              <a:t>ère</a:t>
            </a:r>
            <a:r>
              <a:rPr lang="fr-FR" kern="0" dirty="0" smtClean="0">
                <a:latin typeface="+mj-lt"/>
                <a:ea typeface="+mj-ea"/>
                <a:cs typeface="+mj-cs"/>
              </a:rPr>
              <a:t> entreprise du monde en capitalisation boursière.</a:t>
            </a:r>
            <a:endParaRPr lang="fr-FR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1271" name="ZoneTexte 4"/>
          <p:cNvSpPr txBox="1">
            <a:spLocks noChangeArrowheads="1"/>
          </p:cNvSpPr>
          <p:nvPr/>
        </p:nvSpPr>
        <p:spPr bwMode="auto">
          <a:xfrm>
            <a:off x="693019" y="5831575"/>
            <a:ext cx="45046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dirty="0"/>
              <a:t>Il est situé dans la </a:t>
            </a:r>
            <a:r>
              <a:rPr lang="fr-FR" sz="1400" dirty="0" err="1"/>
              <a:t>Silicon</a:t>
            </a:r>
            <a:r>
              <a:rPr lang="fr-FR" sz="1400" dirty="0"/>
              <a:t> </a:t>
            </a:r>
            <a:r>
              <a:rPr lang="fr-FR" sz="1400" dirty="0" err="1"/>
              <a:t>Valley</a:t>
            </a:r>
            <a:r>
              <a:rPr lang="fr-FR" sz="1400" dirty="0"/>
              <a:t> parmi de nombreuses autres entreprises de haute technologie mondialement connues </a:t>
            </a:r>
            <a:r>
              <a:rPr lang="fr-FR" sz="1400" dirty="0" smtClean="0"/>
              <a:t>(</a:t>
            </a:r>
            <a:r>
              <a:rPr lang="fr-FR" sz="1400" dirty="0" err="1" smtClean="0"/>
              <a:t>Facebook</a:t>
            </a:r>
            <a:r>
              <a:rPr lang="fr-FR" sz="1400" dirty="0"/>
              <a:t>, </a:t>
            </a:r>
            <a:r>
              <a:rPr lang="fr-FR" sz="1400" dirty="0" smtClean="0"/>
              <a:t>Yahoo, Intel </a:t>
            </a:r>
            <a:r>
              <a:rPr lang="fr-FR" sz="1400" dirty="0"/>
              <a:t>…)</a:t>
            </a:r>
          </a:p>
        </p:txBody>
      </p:sp>
      <p:sp>
        <p:nvSpPr>
          <p:cNvPr id="11272" name="ZoneTexte 8"/>
          <p:cNvSpPr txBox="1">
            <a:spLocks noChangeArrowheads="1"/>
          </p:cNvSpPr>
          <p:nvPr/>
        </p:nvSpPr>
        <p:spPr bwMode="auto">
          <a:xfrm>
            <a:off x="4358691" y="3465096"/>
            <a:ext cx="478530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u="sng" dirty="0"/>
              <a:t>Document 10 </a:t>
            </a:r>
            <a:r>
              <a:rPr lang="fr-FR" dirty="0"/>
              <a:t>: Le siège social de </a:t>
            </a:r>
            <a:r>
              <a:rPr lang="fr-FR" dirty="0" smtClean="0"/>
              <a:t>Google, le moteur de recherche le plus utilisé, et  filiale d’ Alphabet </a:t>
            </a:r>
            <a:r>
              <a:rPr lang="fr-FR" dirty="0" err="1" smtClean="0"/>
              <a:t>Inc</a:t>
            </a:r>
            <a:r>
              <a:rPr lang="fr-FR" dirty="0" smtClean="0"/>
              <a:t> la 3</a:t>
            </a:r>
            <a:r>
              <a:rPr lang="fr-FR" baseline="30000" dirty="0" smtClean="0"/>
              <a:t>ème</a:t>
            </a:r>
            <a:r>
              <a:rPr lang="fr-FR" dirty="0" smtClean="0"/>
              <a:t> entreprise mondiale.</a:t>
            </a:r>
            <a:endParaRPr lang="fr-FR" dirty="0"/>
          </a:p>
        </p:txBody>
      </p:sp>
      <p:pic>
        <p:nvPicPr>
          <p:cNvPr id="9" name="Image 8" descr="google siè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5825" y="4456497"/>
            <a:ext cx="3644766" cy="20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re 1"/>
          <p:cNvSpPr>
            <a:spLocks noGrp="1"/>
          </p:cNvSpPr>
          <p:nvPr>
            <p:ph type="title"/>
          </p:nvPr>
        </p:nvSpPr>
        <p:spPr>
          <a:xfrm>
            <a:off x="168275" y="169863"/>
            <a:ext cx="4384675" cy="981075"/>
          </a:xfrm>
        </p:spPr>
        <p:txBody>
          <a:bodyPr/>
          <a:lstStyle/>
          <a:p>
            <a:r>
              <a:rPr lang="fr-FR" sz="1800" u="sng" dirty="0" smtClean="0"/>
              <a:t>Document 11:</a:t>
            </a:r>
            <a:r>
              <a:rPr lang="fr-FR" sz="1800" dirty="0" smtClean="0"/>
              <a:t> NCIS, série la plus regardée dans le monde en 2017 pour la 3</a:t>
            </a:r>
            <a:r>
              <a:rPr lang="fr-FR" sz="1800" baseline="30000" dirty="0" smtClean="0"/>
              <a:t>ème</a:t>
            </a:r>
            <a:r>
              <a:rPr lang="fr-FR" sz="1800" dirty="0" smtClean="0"/>
              <a:t> année consécutive avec 47 millions de spectateurs.</a:t>
            </a:r>
          </a:p>
        </p:txBody>
      </p:sp>
      <p:pic>
        <p:nvPicPr>
          <p:cNvPr id="15364" name="Image 5" descr="mcdonald_s_a_bangkok_thailande_wc_sry8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9825" y="787400"/>
            <a:ext cx="37576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 txBox="1">
            <a:spLocks/>
          </p:cNvSpPr>
          <p:nvPr/>
        </p:nvSpPr>
        <p:spPr bwMode="auto">
          <a:xfrm>
            <a:off x="4857750" y="195263"/>
            <a:ext cx="4043363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buClr>
                <a:schemeClr val="tx1"/>
              </a:buClr>
              <a:defRPr/>
            </a:pPr>
            <a:r>
              <a:rPr lang="fr-FR" u="sng" kern="0" dirty="0">
                <a:latin typeface="+mj-lt"/>
                <a:ea typeface="+mj-ea"/>
                <a:cs typeface="+mj-cs"/>
              </a:rPr>
              <a:t>Document 12:</a:t>
            </a:r>
            <a:r>
              <a:rPr lang="fr-FR" kern="0" dirty="0">
                <a:latin typeface="+mj-lt"/>
                <a:ea typeface="+mj-ea"/>
                <a:cs typeface="+mj-cs"/>
              </a:rPr>
              <a:t> Un restaurant McDonald's à Bangkok en Thaïlande.</a:t>
            </a:r>
          </a:p>
          <a:p>
            <a:pPr eaLnBrk="0" hangingPunct="0">
              <a:buClr>
                <a:schemeClr val="tx1"/>
              </a:buClr>
              <a:defRPr/>
            </a:pPr>
            <a:endParaRPr lang="fr-FR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12294" name="Espace réservé du contenu 3" descr="Universal-Studios-Hollywood.jpg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2263" y="4057650"/>
            <a:ext cx="3487737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ZoneTexte 4"/>
          <p:cNvSpPr txBox="1">
            <a:spLocks noChangeArrowheads="1"/>
          </p:cNvSpPr>
          <p:nvPr/>
        </p:nvSpPr>
        <p:spPr bwMode="auto">
          <a:xfrm>
            <a:off x="3186033" y="4297680"/>
            <a:ext cx="212663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u="sng" dirty="0"/>
              <a:t>Document 13 </a:t>
            </a:r>
            <a:r>
              <a:rPr lang="fr-FR" dirty="0" smtClean="0"/>
              <a:t>:</a:t>
            </a:r>
          </a:p>
          <a:p>
            <a:r>
              <a:rPr lang="fr-FR" dirty="0" smtClean="0"/>
              <a:t> </a:t>
            </a:r>
            <a:r>
              <a:rPr lang="fr-FR" dirty="0"/>
              <a:t>Les studios </a:t>
            </a:r>
            <a:r>
              <a:rPr lang="fr-FR" dirty="0" err="1"/>
              <a:t>Universal</a:t>
            </a:r>
            <a:r>
              <a:rPr lang="fr-FR" dirty="0"/>
              <a:t> d’Hollywood, lieu de tournage de nombreux films à succès dans le monde.</a:t>
            </a:r>
          </a:p>
        </p:txBody>
      </p:sp>
      <p:pic>
        <p:nvPicPr>
          <p:cNvPr id="9" name="Espace réservé du contenu 8" descr="NCIS_- 47 millions de vues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97582" y="1277816"/>
            <a:ext cx="4588359" cy="2582802"/>
          </a:xfrm>
        </p:spPr>
      </p:pic>
      <p:pic>
        <p:nvPicPr>
          <p:cNvPr id="8" name="Image 7" descr="affiche-d-avengers-endgam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288" y="4684118"/>
            <a:ext cx="2977240" cy="1979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Espace réservé du contenu 3" descr="puissance contestee economiquem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18038" y="3095625"/>
            <a:ext cx="4146550" cy="3227388"/>
          </a:xfrm>
        </p:spPr>
      </p:pic>
      <p:sp>
        <p:nvSpPr>
          <p:cNvPr id="17411" name="Titre 1"/>
          <p:cNvSpPr>
            <a:spLocks noGrp="1"/>
          </p:cNvSpPr>
          <p:nvPr>
            <p:ph type="title"/>
          </p:nvPr>
        </p:nvSpPr>
        <p:spPr>
          <a:xfrm>
            <a:off x="2279650" y="6119813"/>
            <a:ext cx="6864350" cy="738187"/>
          </a:xfrm>
        </p:spPr>
        <p:txBody>
          <a:bodyPr/>
          <a:lstStyle/>
          <a:p>
            <a:r>
              <a:rPr lang="fr-FR" sz="1800" u="sng" smtClean="0"/>
              <a:t>Document 16:</a:t>
            </a:r>
            <a:r>
              <a:rPr lang="fr-FR" sz="1800" smtClean="0"/>
              <a:t> Une puissance économique elle aussi contestée.</a:t>
            </a:r>
            <a:br>
              <a:rPr lang="fr-FR" sz="1800" smtClean="0"/>
            </a:br>
            <a:endParaRPr lang="fr-FR" sz="1800" smtClean="0"/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0" y="211138"/>
            <a:ext cx="5176838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buClr>
                <a:schemeClr val="tx1"/>
              </a:buClr>
              <a:defRPr/>
            </a:pPr>
            <a:r>
              <a:rPr lang="fr-FR" u="sng" kern="0" dirty="0">
                <a:latin typeface="+mj-lt"/>
                <a:ea typeface="+mj-ea"/>
                <a:cs typeface="+mj-cs"/>
              </a:rPr>
              <a:t>Document 15:</a:t>
            </a:r>
            <a:r>
              <a:rPr lang="fr-FR" kern="0" dirty="0">
                <a:latin typeface="+mj-lt"/>
                <a:ea typeface="+mj-ea"/>
                <a:cs typeface="+mj-cs"/>
              </a:rPr>
              <a:t> Une puissance militaire contestée.</a:t>
            </a:r>
          </a:p>
          <a:p>
            <a:pPr eaLnBrk="0" hangingPunct="0">
              <a:buClr>
                <a:schemeClr val="tx1"/>
              </a:buClr>
              <a:defRPr/>
            </a:pPr>
            <a:endParaRPr lang="fr-FR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17413" name="Image 6" descr="puissance militaire contesté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8" y="431800"/>
            <a:ext cx="2962275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Image 6" descr="sans-titr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8275" y="368300"/>
            <a:ext cx="226060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ZoneTexte 7"/>
          <p:cNvSpPr txBox="1">
            <a:spLocks noChangeArrowheads="1"/>
          </p:cNvSpPr>
          <p:nvPr/>
        </p:nvSpPr>
        <p:spPr bwMode="auto">
          <a:xfrm>
            <a:off x="6189663" y="0"/>
            <a:ext cx="2954337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u="sng"/>
              <a:t>Document 14 : </a:t>
            </a:r>
            <a:r>
              <a:rPr lang="fr-FR"/>
              <a:t>une puissance culturelle contestée. </a:t>
            </a:r>
          </a:p>
          <a:p>
            <a:r>
              <a:rPr lang="fr-FR"/>
              <a:t>Les attentats du World Trade Center du 11 septembre 2001 ont été revendiqués par Al-Qaida, des extrémistes religieux musulmans.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ind_1117_slide">
  <a:themeElements>
    <a:clrScheme name="Thème Office 2">
      <a:dk1>
        <a:srgbClr val="000000"/>
      </a:dk1>
      <a:lt1>
        <a:srgbClr val="FFCCCC"/>
      </a:lt1>
      <a:dk2>
        <a:srgbClr val="000000"/>
      </a:dk2>
      <a:lt2>
        <a:srgbClr val="B2B2B2"/>
      </a:lt2>
      <a:accent1>
        <a:srgbClr val="8C512A"/>
      </a:accent1>
      <a:accent2>
        <a:srgbClr val="8C386B"/>
      </a:accent2>
      <a:accent3>
        <a:srgbClr val="FFE2E2"/>
      </a:accent3>
      <a:accent4>
        <a:srgbClr val="000000"/>
      </a:accent4>
      <a:accent5>
        <a:srgbClr val="C5B3AC"/>
      </a:accent5>
      <a:accent6>
        <a:srgbClr val="7E3260"/>
      </a:accent6>
      <a:hlink>
        <a:srgbClr val="8C2323"/>
      </a:hlink>
      <a:folHlink>
        <a:srgbClr val="633380"/>
      </a:folHlink>
    </a:clrScheme>
    <a:fontScheme name="Thème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ème Office 1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B23636"/>
        </a:accent1>
        <a:accent2>
          <a:srgbClr val="A63249"/>
        </a:accent2>
        <a:accent3>
          <a:srgbClr val="FFE2E2"/>
        </a:accent3>
        <a:accent4>
          <a:srgbClr val="000000"/>
        </a:accent4>
        <a:accent5>
          <a:srgbClr val="D5AEAE"/>
        </a:accent5>
        <a:accent6>
          <a:srgbClr val="962C41"/>
        </a:accent6>
        <a:hlink>
          <a:srgbClr val="990000"/>
        </a:hlink>
        <a:folHlink>
          <a:srgbClr val="8C00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8C512A"/>
        </a:accent1>
        <a:accent2>
          <a:srgbClr val="8C386B"/>
        </a:accent2>
        <a:accent3>
          <a:srgbClr val="FFE2E2"/>
        </a:accent3>
        <a:accent4>
          <a:srgbClr val="000000"/>
        </a:accent4>
        <a:accent5>
          <a:srgbClr val="C5B3AC"/>
        </a:accent5>
        <a:accent6>
          <a:srgbClr val="7E3260"/>
        </a:accent6>
        <a:hlink>
          <a:srgbClr val="8C2323"/>
        </a:hlink>
        <a:folHlink>
          <a:srgbClr val="63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00698C"/>
        </a:accent1>
        <a:accent2>
          <a:srgbClr val="A63232"/>
        </a:accent2>
        <a:accent3>
          <a:srgbClr val="FFE2E2"/>
        </a:accent3>
        <a:accent4>
          <a:srgbClr val="000000"/>
        </a:accent4>
        <a:accent5>
          <a:srgbClr val="AAB9C5"/>
        </a:accent5>
        <a:accent6>
          <a:srgbClr val="962C2C"/>
        </a:accent6>
        <a:hlink>
          <a:srgbClr val="335280"/>
        </a:hlink>
        <a:folHlink>
          <a:srgbClr val="4B5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735C00"/>
        </a:accent1>
        <a:accent2>
          <a:srgbClr val="217321"/>
        </a:accent2>
        <a:accent3>
          <a:srgbClr val="FFE2E2"/>
        </a:accent3>
        <a:accent4>
          <a:srgbClr val="000000"/>
        </a:accent4>
        <a:accent5>
          <a:srgbClr val="BCB5AA"/>
        </a:accent5>
        <a:accent6>
          <a:srgbClr val="1D681D"/>
        </a:accent6>
        <a:hlink>
          <a:srgbClr val="403380"/>
        </a:hlink>
        <a:folHlink>
          <a:srgbClr val="8C232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3636"/>
        </a:accent1>
        <a:accent2>
          <a:srgbClr val="A63249"/>
        </a:accent2>
        <a:accent3>
          <a:srgbClr val="FFFFFF"/>
        </a:accent3>
        <a:accent4>
          <a:srgbClr val="000000"/>
        </a:accent4>
        <a:accent5>
          <a:srgbClr val="D5AEAE"/>
        </a:accent5>
        <a:accent6>
          <a:srgbClr val="962C41"/>
        </a:accent6>
        <a:hlink>
          <a:srgbClr val="990000"/>
        </a:hlink>
        <a:folHlink>
          <a:srgbClr val="8C00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C512A"/>
        </a:accent1>
        <a:accent2>
          <a:srgbClr val="8C386B"/>
        </a:accent2>
        <a:accent3>
          <a:srgbClr val="FFFFFF"/>
        </a:accent3>
        <a:accent4>
          <a:srgbClr val="000000"/>
        </a:accent4>
        <a:accent5>
          <a:srgbClr val="C5B3AC"/>
        </a:accent5>
        <a:accent6>
          <a:srgbClr val="7E3260"/>
        </a:accent6>
        <a:hlink>
          <a:srgbClr val="8C2323"/>
        </a:hlink>
        <a:folHlink>
          <a:srgbClr val="63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698C"/>
        </a:accent1>
        <a:accent2>
          <a:srgbClr val="A63232"/>
        </a:accent2>
        <a:accent3>
          <a:srgbClr val="FFFFFF"/>
        </a:accent3>
        <a:accent4>
          <a:srgbClr val="000000"/>
        </a:accent4>
        <a:accent5>
          <a:srgbClr val="AAB9C5"/>
        </a:accent5>
        <a:accent6>
          <a:srgbClr val="962C2C"/>
        </a:accent6>
        <a:hlink>
          <a:srgbClr val="335280"/>
        </a:hlink>
        <a:folHlink>
          <a:srgbClr val="4B5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35C00"/>
        </a:accent1>
        <a:accent2>
          <a:srgbClr val="217321"/>
        </a:accent2>
        <a:accent3>
          <a:srgbClr val="FFFFFF"/>
        </a:accent3>
        <a:accent4>
          <a:srgbClr val="000000"/>
        </a:accent4>
        <a:accent5>
          <a:srgbClr val="BCB5AA"/>
        </a:accent5>
        <a:accent6>
          <a:srgbClr val="1D681D"/>
        </a:accent6>
        <a:hlink>
          <a:srgbClr val="403380"/>
        </a:hlink>
        <a:folHlink>
          <a:srgbClr val="8C23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CC"/>
      </a:lt1>
      <a:dk2>
        <a:srgbClr val="000000"/>
      </a:dk2>
      <a:lt2>
        <a:srgbClr val="B2B2B2"/>
      </a:lt2>
      <a:accent1>
        <a:srgbClr val="8C512A"/>
      </a:accent1>
      <a:accent2>
        <a:srgbClr val="8C386B"/>
      </a:accent2>
      <a:accent3>
        <a:srgbClr val="FFE2E2"/>
      </a:accent3>
      <a:accent4>
        <a:srgbClr val="000000"/>
      </a:accent4>
      <a:accent5>
        <a:srgbClr val="C5B3AC"/>
      </a:accent5>
      <a:accent6>
        <a:srgbClr val="7E3260"/>
      </a:accent6>
      <a:hlink>
        <a:srgbClr val="8C2323"/>
      </a:hlink>
      <a:folHlink>
        <a:srgbClr val="63338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B23636"/>
        </a:accent1>
        <a:accent2>
          <a:srgbClr val="A63249"/>
        </a:accent2>
        <a:accent3>
          <a:srgbClr val="FFE2E2"/>
        </a:accent3>
        <a:accent4>
          <a:srgbClr val="000000"/>
        </a:accent4>
        <a:accent5>
          <a:srgbClr val="D5AEAE"/>
        </a:accent5>
        <a:accent6>
          <a:srgbClr val="962C41"/>
        </a:accent6>
        <a:hlink>
          <a:srgbClr val="990000"/>
        </a:hlink>
        <a:folHlink>
          <a:srgbClr val="8C00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8C512A"/>
        </a:accent1>
        <a:accent2>
          <a:srgbClr val="8C386B"/>
        </a:accent2>
        <a:accent3>
          <a:srgbClr val="FFE2E2"/>
        </a:accent3>
        <a:accent4>
          <a:srgbClr val="000000"/>
        </a:accent4>
        <a:accent5>
          <a:srgbClr val="C5B3AC"/>
        </a:accent5>
        <a:accent6>
          <a:srgbClr val="7E3260"/>
        </a:accent6>
        <a:hlink>
          <a:srgbClr val="8C2323"/>
        </a:hlink>
        <a:folHlink>
          <a:srgbClr val="63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00698C"/>
        </a:accent1>
        <a:accent2>
          <a:srgbClr val="A63232"/>
        </a:accent2>
        <a:accent3>
          <a:srgbClr val="FFE2E2"/>
        </a:accent3>
        <a:accent4>
          <a:srgbClr val="000000"/>
        </a:accent4>
        <a:accent5>
          <a:srgbClr val="AAB9C5"/>
        </a:accent5>
        <a:accent6>
          <a:srgbClr val="962C2C"/>
        </a:accent6>
        <a:hlink>
          <a:srgbClr val="335280"/>
        </a:hlink>
        <a:folHlink>
          <a:srgbClr val="4B5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735C00"/>
        </a:accent1>
        <a:accent2>
          <a:srgbClr val="217321"/>
        </a:accent2>
        <a:accent3>
          <a:srgbClr val="FFE2E2"/>
        </a:accent3>
        <a:accent4>
          <a:srgbClr val="000000"/>
        </a:accent4>
        <a:accent5>
          <a:srgbClr val="BCB5AA"/>
        </a:accent5>
        <a:accent6>
          <a:srgbClr val="1D681D"/>
        </a:accent6>
        <a:hlink>
          <a:srgbClr val="403380"/>
        </a:hlink>
        <a:folHlink>
          <a:srgbClr val="8C232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3636"/>
        </a:accent1>
        <a:accent2>
          <a:srgbClr val="A63249"/>
        </a:accent2>
        <a:accent3>
          <a:srgbClr val="FFFFFF"/>
        </a:accent3>
        <a:accent4>
          <a:srgbClr val="000000"/>
        </a:accent4>
        <a:accent5>
          <a:srgbClr val="D5AEAE"/>
        </a:accent5>
        <a:accent6>
          <a:srgbClr val="962C41"/>
        </a:accent6>
        <a:hlink>
          <a:srgbClr val="990000"/>
        </a:hlink>
        <a:folHlink>
          <a:srgbClr val="8C00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C512A"/>
        </a:accent1>
        <a:accent2>
          <a:srgbClr val="8C386B"/>
        </a:accent2>
        <a:accent3>
          <a:srgbClr val="FFFFFF"/>
        </a:accent3>
        <a:accent4>
          <a:srgbClr val="000000"/>
        </a:accent4>
        <a:accent5>
          <a:srgbClr val="C5B3AC"/>
        </a:accent5>
        <a:accent6>
          <a:srgbClr val="7E3260"/>
        </a:accent6>
        <a:hlink>
          <a:srgbClr val="8C2323"/>
        </a:hlink>
        <a:folHlink>
          <a:srgbClr val="63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698C"/>
        </a:accent1>
        <a:accent2>
          <a:srgbClr val="A63232"/>
        </a:accent2>
        <a:accent3>
          <a:srgbClr val="FFFFFF"/>
        </a:accent3>
        <a:accent4>
          <a:srgbClr val="000000"/>
        </a:accent4>
        <a:accent5>
          <a:srgbClr val="AAB9C5"/>
        </a:accent5>
        <a:accent6>
          <a:srgbClr val="962C2C"/>
        </a:accent6>
        <a:hlink>
          <a:srgbClr val="335280"/>
        </a:hlink>
        <a:folHlink>
          <a:srgbClr val="4B5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35C00"/>
        </a:accent1>
        <a:accent2>
          <a:srgbClr val="217321"/>
        </a:accent2>
        <a:accent3>
          <a:srgbClr val="FFFFFF"/>
        </a:accent3>
        <a:accent4>
          <a:srgbClr val="000000"/>
        </a:accent4>
        <a:accent5>
          <a:srgbClr val="BCB5AA"/>
        </a:accent5>
        <a:accent6>
          <a:srgbClr val="1D681D"/>
        </a:accent6>
        <a:hlink>
          <a:srgbClr val="403380"/>
        </a:hlink>
        <a:folHlink>
          <a:srgbClr val="8C23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ind_1117_slide</Template>
  <TotalTime>1101</TotalTime>
  <Words>506</Words>
  <Application>Microsoft Office PowerPoint</Application>
  <PresentationFormat>Affichage à l'écran (4:3)</PresentationFormat>
  <Paragraphs>35</Paragraphs>
  <Slides>11</Slides>
  <Notes>0</Notes>
  <HiddenSlides>1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3" baseType="lpstr">
      <vt:lpstr>ind_1117_slide</vt:lpstr>
      <vt:lpstr>1_Default Design</vt:lpstr>
      <vt:lpstr>Activité numérique en binôme.  Les Etats-Unis: une superpuissance dans la mondialisation.</vt:lpstr>
      <vt:lpstr>Diapositive 2</vt:lpstr>
      <vt:lpstr>Diapositive 3</vt:lpstr>
      <vt:lpstr>Diapositive 4</vt:lpstr>
      <vt:lpstr>Diapositive 5</vt:lpstr>
      <vt:lpstr>Document 7: Les flux de marchandises et les investissements directs américains dans le monde.</vt:lpstr>
      <vt:lpstr>Document 8: La puissance des hautes technologies attire les élites étrangères.</vt:lpstr>
      <vt:lpstr>Document 11: NCIS, série la plus regardée dans le monde en 2017 pour la 3ème année consécutive avec 47 millions de spectateurs.</vt:lpstr>
      <vt:lpstr>Document 16: Une puissance économique elle aussi contestée. 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Etats-Unis</dc:title>
  <dc:creator>Aurelien</dc:creator>
  <cp:lastModifiedBy>profs</cp:lastModifiedBy>
  <cp:revision>127</cp:revision>
  <dcterms:created xsi:type="dcterms:W3CDTF">2012-03-09T16:51:10Z</dcterms:created>
  <dcterms:modified xsi:type="dcterms:W3CDTF">2019-05-02T08:59:16Z</dcterms:modified>
</cp:coreProperties>
</file>