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9" r:id="rId2"/>
    <p:sldId id="290" r:id="rId3"/>
    <p:sldId id="259" r:id="rId4"/>
    <p:sldId id="291" r:id="rId5"/>
    <p:sldId id="257" r:id="rId6"/>
    <p:sldId id="256" r:id="rId7"/>
    <p:sldId id="295" r:id="rId8"/>
    <p:sldId id="293" r:id="rId9"/>
    <p:sldId id="294" r:id="rId10"/>
    <p:sldId id="292" r:id="rId11"/>
    <p:sldId id="258" r:id="rId12"/>
    <p:sldId id="260" r:id="rId13"/>
    <p:sldId id="261" r:id="rId14"/>
    <p:sldId id="262" r:id="rId15"/>
    <p:sldId id="264" r:id="rId16"/>
    <p:sldId id="263" r:id="rId17"/>
    <p:sldId id="266" r:id="rId18"/>
    <p:sldId id="267" r:id="rId19"/>
    <p:sldId id="270" r:id="rId20"/>
    <p:sldId id="265" r:id="rId21"/>
    <p:sldId id="276" r:id="rId22"/>
    <p:sldId id="269" r:id="rId23"/>
    <p:sldId id="282" r:id="rId24"/>
    <p:sldId id="283" r:id="rId25"/>
    <p:sldId id="296" r:id="rId26"/>
    <p:sldId id="271" r:id="rId27"/>
    <p:sldId id="281" r:id="rId28"/>
    <p:sldId id="268" r:id="rId29"/>
    <p:sldId id="272" r:id="rId30"/>
    <p:sldId id="286" r:id="rId31"/>
    <p:sldId id="273" r:id="rId32"/>
    <p:sldId id="274" r:id="rId33"/>
    <p:sldId id="275" r:id="rId34"/>
    <p:sldId id="279" r:id="rId35"/>
    <p:sldId id="277" r:id="rId36"/>
    <p:sldId id="280" r:id="rId37"/>
    <p:sldId id="278" r:id="rId38"/>
    <p:sldId id="285" r:id="rId39"/>
    <p:sldId id="284" r:id="rId40"/>
    <p:sldId id="287" r:id="rId41"/>
    <p:sldId id="288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2C0A9-5488-445E-BEB8-83AB2A5897D9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31C47-708D-4244-B343-2AC3E3E561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31C47-708D-4244-B343-2AC3E3E561D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027-DB5C-4070-99C3-940E0575619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9CE-2A2A-43DE-BBBD-46606BDC90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027-DB5C-4070-99C3-940E0575619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9CE-2A2A-43DE-BBBD-46606BDC90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027-DB5C-4070-99C3-940E0575619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9CE-2A2A-43DE-BBBD-46606BDC90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027-DB5C-4070-99C3-940E0575619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9CE-2A2A-43DE-BBBD-46606BDC90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027-DB5C-4070-99C3-940E0575619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9CE-2A2A-43DE-BBBD-46606BDC90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027-DB5C-4070-99C3-940E0575619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9CE-2A2A-43DE-BBBD-46606BDC90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027-DB5C-4070-99C3-940E0575619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9CE-2A2A-43DE-BBBD-46606BDC90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027-DB5C-4070-99C3-940E0575619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9CE-2A2A-43DE-BBBD-46606BDC90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027-DB5C-4070-99C3-940E0575619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9CE-2A2A-43DE-BBBD-46606BDC90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027-DB5C-4070-99C3-940E0575619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9CE-2A2A-43DE-BBBD-46606BDC90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027-DB5C-4070-99C3-940E0575619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09CE-2A2A-43DE-BBBD-46606BDC90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4027-DB5C-4070-99C3-940E0575619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09CE-2A2A-43DE-BBBD-46606BDC90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accent3">
                    <a:lumMod val="50000"/>
                  </a:schemeClr>
                </a:solidFill>
              </a:rPr>
              <a:t>L’épopée d’un « Français Libre » racontée aux élèves de 3ème</a:t>
            </a:r>
            <a:endParaRPr lang="fr-FR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 4" descr="mull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93878"/>
            <a:ext cx="9144000" cy="5164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r all 1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66946"/>
            <a:ext cx="8872986" cy="499105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1520" y="47667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50000"/>
                  </a:schemeClr>
                </a:solidFill>
              </a:rPr>
              <a:t>Après la défaite de 1940, l’Alsace et la Moselle sont annexées par l’Allemagne du IIIème Reich.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carte-france-occup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23760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4288" y="0"/>
            <a:ext cx="1979712" cy="34290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La </a:t>
            </a:r>
            <a:br>
              <a:rPr lang="fr-FR" sz="3600" b="1" dirty="0" smtClean="0"/>
            </a:br>
            <a:r>
              <a:rPr lang="fr-FR" sz="3600" b="1" dirty="0" smtClean="0"/>
              <a:t>France </a:t>
            </a:r>
            <a:br>
              <a:rPr lang="fr-FR" sz="3600" b="1" dirty="0" smtClean="0"/>
            </a:br>
            <a:r>
              <a:rPr lang="fr-FR" sz="3600" b="1" dirty="0" smtClean="0"/>
              <a:t>après </a:t>
            </a:r>
            <a:br>
              <a:rPr lang="fr-FR" sz="3600" b="1" dirty="0" smtClean="0"/>
            </a:br>
            <a:r>
              <a:rPr lang="fr-FR" sz="3600" b="1" dirty="0" smtClean="0"/>
              <a:t>l’armistice du </a:t>
            </a:r>
            <a:br>
              <a:rPr lang="fr-FR" sz="3600" b="1" dirty="0" smtClean="0"/>
            </a:br>
            <a:r>
              <a:rPr lang="fr-FR" sz="3600" b="1" dirty="0" smtClean="0"/>
              <a:t>22 juin</a:t>
            </a:r>
            <a:br>
              <a:rPr lang="fr-FR" sz="3600" b="1" dirty="0" smtClean="0"/>
            </a:br>
            <a:r>
              <a:rPr lang="fr-FR" sz="3600" b="1" dirty="0" smtClean="0"/>
              <a:t>1940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164288" y="3645024"/>
            <a:ext cx="19797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Après le débarquement  anglo-américain en Afrique du Nord en novembre 1942, la zone libre sera aussi  occupée par les allemands.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itinéra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7383"/>
            <a:ext cx="9144000" cy="6710617"/>
          </a:xfrm>
        </p:spPr>
      </p:pic>
      <p:sp>
        <p:nvSpPr>
          <p:cNvPr id="3" name="ZoneTexte 2"/>
          <p:cNvSpPr txBox="1"/>
          <p:nvPr/>
        </p:nvSpPr>
        <p:spPr>
          <a:xfrm>
            <a:off x="0" y="692696"/>
            <a:ext cx="1403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Un long voyage périlleux pour rejoindre Londres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4168" y="476672"/>
            <a:ext cx="2386608" cy="3240360"/>
          </a:xfrm>
        </p:spPr>
        <p:txBody>
          <a:bodyPr/>
          <a:lstStyle/>
          <a:p>
            <a:r>
              <a:rPr lang="fr-FR" dirty="0" smtClean="0"/>
              <a:t>A l’âge de 17 ans</a:t>
            </a:r>
            <a:endParaRPr lang="fr-FR" dirty="0"/>
          </a:p>
        </p:txBody>
      </p:sp>
      <p:pic>
        <p:nvPicPr>
          <p:cNvPr id="4" name="Espace réservé du contenu 3" descr="vé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1357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464496" cy="5890666"/>
          </a:xfrm>
        </p:spPr>
        <p:txBody>
          <a:bodyPr>
            <a:normAutofit/>
          </a:bodyPr>
          <a:lstStyle/>
          <a:p>
            <a:r>
              <a:rPr lang="fr-FR" b="1" dirty="0" smtClean="0"/>
              <a:t>Achille Muller </a:t>
            </a:r>
            <a:br>
              <a:rPr lang="fr-FR" b="1" dirty="0" smtClean="0"/>
            </a:br>
            <a:r>
              <a:rPr lang="fr-FR" b="1" dirty="0" smtClean="0"/>
              <a:t>en octobre 1942.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b="1" dirty="0" smtClean="0">
                <a:solidFill>
                  <a:srgbClr val="00B050"/>
                </a:solidFill>
              </a:rPr>
              <a:t>Photo prise à Lyon, « capitale » de la Résistance.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4" name="Espace réservé du contenu 3" descr="lyon oct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05205" cy="6899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7752liv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82896" cy="6858000"/>
          </a:xfrm>
        </p:spPr>
      </p:pic>
      <p:sp>
        <p:nvSpPr>
          <p:cNvPr id="10" name="ZoneTexte 9"/>
          <p:cNvSpPr txBox="1"/>
          <p:nvPr/>
        </p:nvSpPr>
        <p:spPr>
          <a:xfrm>
            <a:off x="4860032" y="0"/>
            <a:ext cx="4283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Londres, </a:t>
            </a:r>
          </a:p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capitale de la </a:t>
            </a:r>
          </a:p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« France Libre et combattante ».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60032" y="2708920"/>
            <a:ext cx="4283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Photo prise en mai 1943, quelques jours après l’arrivée d’Achille Muller en Angleterre. </a:t>
            </a:r>
          </a:p>
          <a:p>
            <a:r>
              <a:rPr lang="fr-FR" sz="2800" b="1" dirty="0" smtClean="0"/>
              <a:t>Il rejoint les </a:t>
            </a:r>
            <a:r>
              <a:rPr lang="fr-FR" sz="2800" b="1" dirty="0" smtClean="0">
                <a:solidFill>
                  <a:srgbClr val="00B050"/>
                </a:solidFill>
              </a:rPr>
              <a:t>F.F.L</a:t>
            </a:r>
            <a:r>
              <a:rPr lang="fr-FR" sz="2800" b="1" dirty="0" smtClean="0"/>
              <a:t> –</a:t>
            </a:r>
          </a:p>
          <a:p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00B050"/>
                </a:solidFill>
              </a:rPr>
              <a:t>Forces Françaises Libres</a:t>
            </a:r>
            <a:r>
              <a:rPr lang="fr-FR" sz="2800" b="1" dirty="0" smtClean="0"/>
              <a:t> -  qui combattent aux côtés des alliés contre l’Allemagne. Il a 18 ans.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de gau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552594"/>
            <a:ext cx="9144000" cy="630540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4067944" cy="201622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Achille Muller rencontre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de Gaulle, le chef de la France Libre.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1943 : Entrainement en Ecosse.</a:t>
            </a:r>
            <a:endParaRPr lang="fr-FR" b="1" dirty="0"/>
          </a:p>
        </p:txBody>
      </p:sp>
      <p:pic>
        <p:nvPicPr>
          <p:cNvPr id="4" name="Espace réservé du contenu 3" descr="Dakota entrainement sa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5"/>
            <a:ext cx="9091020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ecion marienne ecosse 1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57542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ocked ventura achi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1"/>
            <a:ext cx="9144000" cy="5113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lace achille Muller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1818" y="476672"/>
            <a:ext cx="9155818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6016" y="0"/>
            <a:ext cx="4427984" cy="4162474"/>
          </a:xfrm>
        </p:spPr>
        <p:txBody>
          <a:bodyPr>
            <a:normAutofit/>
          </a:bodyPr>
          <a:lstStyle/>
          <a:p>
            <a:pPr algn="l"/>
            <a:r>
              <a:rPr lang="fr-FR" sz="4000" dirty="0" smtClean="0"/>
              <a:t>Août 1943, </a:t>
            </a:r>
            <a:br>
              <a:rPr lang="fr-FR" sz="4000" dirty="0" smtClean="0"/>
            </a:br>
            <a:r>
              <a:rPr lang="fr-FR" sz="4000" dirty="0" smtClean="0"/>
              <a:t>juste breveté parachutiste … breveté F.F.L et galon de 1</a:t>
            </a:r>
            <a:r>
              <a:rPr lang="fr-FR" sz="4000" baseline="30000" dirty="0" smtClean="0"/>
              <a:t>ère</a:t>
            </a:r>
            <a:r>
              <a:rPr lang="fr-FR" sz="4000" dirty="0" smtClean="0"/>
              <a:t> classe.</a:t>
            </a:r>
            <a:endParaRPr lang="fr-FR" sz="4000" dirty="0"/>
          </a:p>
        </p:txBody>
      </p:sp>
      <p:pic>
        <p:nvPicPr>
          <p:cNvPr id="4" name="Espace réservé du contenu 3" descr="aout 1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654193" cy="6858000"/>
          </a:xfrm>
        </p:spPr>
      </p:pic>
      <p:pic>
        <p:nvPicPr>
          <p:cNvPr id="5" name="Image 4" descr="Brevet_parachutiste_FF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5239" y="3933056"/>
            <a:ext cx="4277513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ay 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053" cy="6858000"/>
          </a:xfrm>
        </p:spPr>
      </p:pic>
      <p:pic>
        <p:nvPicPr>
          <p:cNvPr id="5" name="Image 4" descr="pay book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2714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raS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10000" cy="5308600"/>
          </a:xfrm>
          <a:prstGeom prst="rect">
            <a:avLst/>
          </a:prstGeom>
        </p:spPr>
      </p:pic>
      <p:pic>
        <p:nvPicPr>
          <p:cNvPr id="5" name="Image 4" descr="s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86250"/>
            <a:ext cx="3238500" cy="2571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5373216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00B050"/>
                </a:solidFill>
              </a:rPr>
              <a:t>Leur devise :</a:t>
            </a:r>
          </a:p>
          <a:p>
            <a:pPr algn="ctr"/>
            <a:r>
              <a:rPr lang="fr-FR" sz="4400" b="1" dirty="0" smtClean="0">
                <a:solidFill>
                  <a:srgbClr val="00B050"/>
                </a:solidFill>
              </a:rPr>
              <a:t>« Qui ose gagne »</a:t>
            </a:r>
            <a:endParaRPr lang="fr-FR" sz="4400" b="1" dirty="0">
              <a:solidFill>
                <a:srgbClr val="00B05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872" y="476672"/>
            <a:ext cx="5724128" cy="352839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S.A.S : </a:t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SPECIAL AIR SERVICE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Commandos : groupe de combats chargé d’exécuter une opération rapidement et par surprise.</a:t>
            </a:r>
            <a:endParaRPr lang="fr-FR" dirty="0"/>
          </a:p>
        </p:txBody>
      </p:sp>
      <p:pic>
        <p:nvPicPr>
          <p:cNvPr id="7" name="Image 6" descr="Wings_S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293096"/>
            <a:ext cx="2963530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s-world-war-2-640x3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8628" cy="558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S dess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76646" cy="5968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sm1 repli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5349000" cy="45091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8064" y="3933056"/>
            <a:ext cx="3995936" cy="2376264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. </a:t>
            </a:r>
            <a:r>
              <a:rPr lang="fr-FR" sz="3200" dirty="0" smtClean="0"/>
              <a:t>30 coups/mn</a:t>
            </a:r>
            <a:br>
              <a:rPr lang="fr-FR" sz="3200" dirty="0" smtClean="0"/>
            </a:br>
            <a:r>
              <a:rPr lang="fr-FR" sz="3200" dirty="0" smtClean="0"/>
              <a:t>. Portée de 300 m à 2 km</a:t>
            </a:r>
            <a:br>
              <a:rPr lang="fr-FR" sz="3200" dirty="0" smtClean="0"/>
            </a:br>
            <a:r>
              <a:rPr lang="fr-FR" sz="3200" dirty="0" smtClean="0"/>
              <a:t>. Vitesse de la balle </a:t>
            </a:r>
            <a:br>
              <a:rPr lang="fr-FR" sz="3200" dirty="0" smtClean="0"/>
            </a:br>
            <a:r>
              <a:rPr lang="fr-FR" sz="3200" dirty="0" smtClean="0"/>
              <a:t>610 m/sec (2200 km/h)</a:t>
            </a:r>
            <a:endParaRPr lang="fr-FR" sz="3200" dirty="0"/>
          </a:p>
        </p:txBody>
      </p:sp>
      <p:pic>
        <p:nvPicPr>
          <p:cNvPr id="4" name="Espace réservé du contenu 3" descr="1132_me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88640"/>
            <a:ext cx="7668344" cy="1750939"/>
          </a:xfrm>
        </p:spPr>
      </p:pic>
      <p:sp>
        <p:nvSpPr>
          <p:cNvPr id="6" name="ZoneTexte 5"/>
          <p:cNvSpPr txBox="1"/>
          <p:nvPr/>
        </p:nvSpPr>
        <p:spPr>
          <a:xfrm>
            <a:off x="5868144" y="1844824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Fusil semi automatique </a:t>
            </a:r>
            <a:br>
              <a:rPr lang="fr-FR" sz="4000" b="1" dirty="0" smtClean="0"/>
            </a:br>
            <a:r>
              <a:rPr lang="fr-FR" sz="4000" b="1" dirty="0" smtClean="0"/>
              <a:t>US M1A1</a:t>
            </a:r>
            <a:endParaRPr lang="fr-FR" sz="4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6-juin-1944-le-debarquement-carte-Republicain-Lorrain-01-juin-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3839"/>
            <a:ext cx="9144000" cy="6614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arachutises larg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6804248" cy="368408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645024"/>
            <a:ext cx="8686800" cy="286633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/>
              <a:t>Les S.A.S Français avaient sauté les premiers dans cette </a:t>
            </a:r>
            <a:r>
              <a:rPr lang="fr-FR" sz="3200" b="1" u="sng" dirty="0" smtClean="0">
                <a:solidFill>
                  <a:srgbClr val="FF0000"/>
                </a:solidFill>
              </a:rPr>
              <a:t>nuit du 5 au 6 juin 1944 </a:t>
            </a:r>
            <a:r>
              <a:rPr lang="fr-FR" sz="3200" b="1" dirty="0" smtClean="0"/>
              <a:t>descendant accrochés à leurs caroles nocturnes vers cette terre de France qu’ils venaient délivrer. Ils avaient réaliser au prix de leur vie leur vœux le plus cher.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721413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25879"/>
            <a:ext cx="5220072" cy="4132121"/>
          </a:xfrm>
          <a:prstGeom prst="rect">
            <a:avLst/>
          </a:prstGeom>
        </p:spPr>
      </p:pic>
      <p:pic>
        <p:nvPicPr>
          <p:cNvPr id="8" name="Image 7" descr="HALIHO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220072" cy="2708920"/>
          </a:xfrm>
          <a:prstGeom prst="rect">
            <a:avLst/>
          </a:prstGeom>
        </p:spPr>
      </p:pic>
      <p:pic>
        <p:nvPicPr>
          <p:cNvPr id="9" name="Image 8" descr="Cg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3451" y="4725144"/>
            <a:ext cx="3930549" cy="213285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399584" y="350100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B050"/>
                </a:solidFill>
              </a:rPr>
              <a:t>Planeur WACO U.S</a:t>
            </a:r>
            <a:endParaRPr lang="fr-FR" sz="3600" b="1" dirty="0">
              <a:solidFill>
                <a:srgbClr val="00B050"/>
              </a:solidFill>
            </a:endParaRPr>
          </a:p>
        </p:txBody>
      </p:sp>
      <p:pic>
        <p:nvPicPr>
          <p:cNvPr id="12" name="Espace réservé du contenu 11" descr="dsc0001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220072" y="0"/>
            <a:ext cx="3923928" cy="29429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vannes para c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pic>
        <p:nvPicPr>
          <p:cNvPr id="8" name="Espace réservé du contenu 3" descr="SAS Bretag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84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lace achille mu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5" y="0"/>
            <a:ext cx="4714875" cy="4962525"/>
          </a:xfrm>
          <a:prstGeom prst="rect">
            <a:avLst/>
          </a:prstGeom>
        </p:spPr>
      </p:pic>
      <p:pic>
        <p:nvPicPr>
          <p:cNvPr id="5" name="Image 4" descr="place achille muller - légen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40411" cy="2276872"/>
          </a:xfrm>
          <a:prstGeom prst="rect">
            <a:avLst/>
          </a:prstGeom>
        </p:spPr>
      </p:pic>
      <p:pic>
        <p:nvPicPr>
          <p:cNvPr id="6" name="Espace réservé du contenu 5" descr="colonel-achille-muller-la-place-de-l-heroism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2258447"/>
            <a:ext cx="7956376" cy="459955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0150228_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2701" cy="6858000"/>
          </a:xfrm>
        </p:spPr>
      </p:pic>
      <p:pic>
        <p:nvPicPr>
          <p:cNvPr id="5" name="Image 4" descr="par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0"/>
            <a:ext cx="5364088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chille Muller au volant de la je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Achille Muller au volant de « La </a:t>
            </a:r>
            <a:r>
              <a:rPr lang="fr-FR" sz="3600" b="1" dirty="0" err="1" smtClean="0"/>
              <a:t>Vengeuse</a:t>
            </a:r>
            <a:r>
              <a:rPr lang="fr-FR" sz="3600" b="1" dirty="0" smtClean="0"/>
              <a:t> »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jeep Achille au volant entrée Van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830" y="-1"/>
            <a:ext cx="8560342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airie Van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97743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5580112" y="0"/>
            <a:ext cx="3563888" cy="5949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dirty="0" smtClean="0"/>
              <a:t>     </a:t>
            </a:r>
            <a:r>
              <a:rPr lang="fr-FR" sz="2800" dirty="0" smtClean="0"/>
              <a:t>O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ffensive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alliée, qui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avait pour but de gêner le repli des troupes allemandes du sud-ouest vers le nord-est de la France suite à la fin de la </a:t>
            </a:r>
            <a:r>
              <a:rPr kumimoji="0" lang="fr-FR" sz="2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bataille de Normandie et au débarquement de Provence.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800" u="none" dirty="0" smtClean="0"/>
              <a:t>   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Elle consista dans des opérations de harcèlement des troupes allemandes.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6136" y="6165304"/>
            <a:ext cx="1907704" cy="476672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Neuvy</a:t>
            </a:r>
            <a:r>
              <a:rPr lang="fr-FR" sz="2000" dirty="0" smtClean="0"/>
              <a:t> sur Loire</a:t>
            </a:r>
            <a:endParaRPr lang="fr-FR" sz="20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5652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Opération Spencer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29 aout -14 septembre 1944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Espace réservé du contenu 3" descr="10207liv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0561"/>
            <a:ext cx="5796136" cy="5507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chille ru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38482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0" y="2492896"/>
            <a:ext cx="3816424" cy="3960440"/>
          </a:xfrm>
        </p:spPr>
        <p:txBody>
          <a:bodyPr/>
          <a:lstStyle/>
          <a:p>
            <a:r>
              <a:rPr lang="fr-FR" dirty="0" smtClean="0"/>
              <a:t>Octobre 1944 : </a:t>
            </a:r>
            <a:br>
              <a:rPr lang="fr-FR" dirty="0" smtClean="0"/>
            </a:br>
            <a:r>
              <a:rPr lang="fr-FR" dirty="0" smtClean="0"/>
              <a:t>au repos à Montmirail</a:t>
            </a:r>
            <a:endParaRPr lang="fr-FR" dirty="0"/>
          </a:p>
        </p:txBody>
      </p:sp>
      <p:pic>
        <p:nvPicPr>
          <p:cNvPr id="6" name="Espace réservé du contenu 5" descr="achille octobre 44 repos montmir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68771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éfilé 11 ovembre 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45063"/>
            <a:ext cx="9120537" cy="6212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de france soir su 16 novembre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68913" cy="6858000"/>
          </a:xfrm>
        </p:spPr>
      </p:pic>
      <p:pic>
        <p:nvPicPr>
          <p:cNvPr id="7" name="Image 6" descr="a 20 km de Sarrebou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696873"/>
            <a:ext cx="4050256" cy="516112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948264" y="332656"/>
            <a:ext cx="1979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Achille Muller, si proche de chez lui...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1945 ipsw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6676" y="0"/>
            <a:ext cx="4167324" cy="6453336"/>
          </a:xfrm>
          <a:prstGeom prst="rect">
            <a:avLst/>
          </a:prstGeom>
        </p:spPr>
      </p:pic>
      <p:pic>
        <p:nvPicPr>
          <p:cNvPr id="4" name="Espace réservé du contenu 3" descr="1945 ipswich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102443" cy="5229200"/>
          </a:xfrm>
        </p:spPr>
      </p:pic>
      <p:sp>
        <p:nvSpPr>
          <p:cNvPr id="6" name="ZoneTexte 5"/>
          <p:cNvSpPr txBox="1"/>
          <p:nvPr/>
        </p:nvSpPr>
        <p:spPr>
          <a:xfrm>
            <a:off x="0" y="5288340"/>
            <a:ext cx="4932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De retour en Angleterre avant de repartir libérer la </a:t>
            </a:r>
            <a:r>
              <a:rPr lang="fr-FR" sz="3200" b="1" dirty="0" smtClean="0"/>
              <a:t>Hollande...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hir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6445" y="0"/>
            <a:ext cx="4037555" cy="6021922"/>
          </a:xfrm>
        </p:spPr>
      </p:pic>
      <p:sp>
        <p:nvSpPr>
          <p:cNvPr id="6" name="ZoneTexte 5"/>
          <p:cNvSpPr txBox="1"/>
          <p:nvPr/>
        </p:nvSpPr>
        <p:spPr>
          <a:xfrm>
            <a:off x="179512" y="0"/>
            <a:ext cx="51480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Le 15 octobre 2004, dans la cour d’honneur des Invalides, </a:t>
            </a:r>
          </a:p>
          <a:p>
            <a:r>
              <a:rPr lang="fr-FR" sz="3600" dirty="0" smtClean="0"/>
              <a:t>Achille Muller reçoit les insignes de Grand officier de l’ordre de la Légion d’Honneur des mains du président de la République Jacques Chirac.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verture liv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581991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391472" y="2348880"/>
            <a:ext cx="4752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400" b="1" dirty="0" smtClean="0"/>
              <a:t>A la maison, complète ta fiche d’activité. </a:t>
            </a:r>
          </a:p>
          <a:p>
            <a:pPr algn="ctr">
              <a:buNone/>
            </a:pPr>
            <a:r>
              <a:rPr lang="fr-FR" sz="4400" b="1" dirty="0" smtClean="0"/>
              <a:t>Revois ce diaporama sur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51312" y="5811560"/>
            <a:ext cx="61926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accent3">
                    <a:lumMod val="50000"/>
                  </a:schemeClr>
                </a:solidFill>
              </a:rPr>
              <a:t>saintmaurautrement.com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uller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1754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chille muller 60 as apré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0428"/>
            <a:ext cx="3851920" cy="6878428"/>
          </a:xfrm>
        </p:spPr>
      </p:pic>
      <p:pic>
        <p:nvPicPr>
          <p:cNvPr id="5" name="Image 4" descr="achille muller 60 as aprés - légen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826598"/>
            <a:ext cx="4536504" cy="30314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779912" y="188640"/>
            <a:ext cx="536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Qui est Achille Muller ?</a:t>
            </a:r>
            <a:endParaRPr lang="fr-FR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Image 7" descr="7752liv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792213"/>
            <a:ext cx="2304256" cy="323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verture liv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00600" cy="687467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36096" y="692696"/>
            <a:ext cx="34563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/>
              <a:t>A </a:t>
            </a:r>
          </a:p>
          <a:p>
            <a:pPr algn="ctr"/>
            <a:r>
              <a:rPr lang="fr-FR" sz="6600" b="1" dirty="0" smtClean="0"/>
              <a:t>17 ans, quel choix faire ?</a:t>
            </a:r>
            <a:endParaRPr lang="fr-F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635896" cy="6120680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dirty="0" smtClean="0"/>
              <a:t>Achille Muller est né le 1</a:t>
            </a:r>
            <a:r>
              <a:rPr lang="fr-FR" sz="3600" baseline="30000" dirty="0" smtClean="0"/>
              <a:t>er</a:t>
            </a:r>
            <a:r>
              <a:rPr lang="fr-FR" sz="3600" dirty="0" smtClean="0"/>
              <a:t> janvier 1925 à Forbach en Moselle (Lorraine). </a:t>
            </a:r>
            <a:br>
              <a:rPr lang="fr-FR" sz="3600" dirty="0" smtClean="0"/>
            </a:br>
            <a:r>
              <a:rPr lang="fr-FR" sz="3600" dirty="0" smtClean="0"/>
              <a:t>Ce territoire français (depuis 1648) a connu une histoire mouvementée au cours des 3 guerres franco-allemandes.</a:t>
            </a:r>
            <a:endParaRPr lang="fr-FR" sz="3600" dirty="0"/>
          </a:p>
        </p:txBody>
      </p:sp>
      <p:pic>
        <p:nvPicPr>
          <p:cNvPr id="4" name="Espace réservé du contenu 3" descr="carte alsace Lorra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45210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R all avant 1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711957" cy="3212976"/>
          </a:xfrm>
        </p:spPr>
      </p:pic>
      <p:pic>
        <p:nvPicPr>
          <p:cNvPr id="5" name="Image 4" descr="fr all 1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949600"/>
            <a:ext cx="6948264" cy="39083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96136" y="188640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Après la défaite de 1871 face à la Prusse, la France perd l’Alsace et le nord de la Loraine (Moselle). C’est la naissance de l’Empire Allemand (IIème Reich)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5733256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Cartes extraites de l’émission</a:t>
            </a:r>
            <a:r>
              <a:rPr lang="fr-FR" i="1" dirty="0" smtClean="0"/>
              <a:t> Le dessous des carte</a:t>
            </a:r>
            <a:r>
              <a:rPr lang="fr-FR" dirty="0" smtClean="0"/>
              <a:t>s, Arte.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r all 1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796136" cy="3260327"/>
          </a:xfrm>
        </p:spPr>
      </p:pic>
      <p:pic>
        <p:nvPicPr>
          <p:cNvPr id="5" name="Image 4" descr="fr all 1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273637"/>
            <a:ext cx="6372200" cy="358436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528" y="5733256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Cartes extraites de l’émission</a:t>
            </a:r>
            <a:r>
              <a:rPr lang="fr-FR" i="1" dirty="0" smtClean="0"/>
              <a:t> Le dessous des carte</a:t>
            </a:r>
            <a:r>
              <a:rPr lang="fr-FR" dirty="0" smtClean="0"/>
              <a:t>s, Arte.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96136" y="764704"/>
            <a:ext cx="3347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Au traité de Versailles de 1919, l’Alsace et la Moselle sont réintégrées à la France.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410</Words>
  <Application>Microsoft Office PowerPoint</Application>
  <PresentationFormat>Affichage à l'écran (4:3)</PresentationFormat>
  <Paragraphs>45</Paragraphs>
  <Slides>41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Achille Muller est né le 1er janvier 1925 à Forbach en Moselle (Lorraine).  Ce territoire français (depuis 1648) a connu une histoire mouvementée au cours des 3 guerres franco-allemandes.</vt:lpstr>
      <vt:lpstr>Diapositive 8</vt:lpstr>
      <vt:lpstr>Diapositive 9</vt:lpstr>
      <vt:lpstr>Diapositive 10</vt:lpstr>
      <vt:lpstr>La  France  après  l’armistice du  22 juin 1940</vt:lpstr>
      <vt:lpstr>Diapositive 12</vt:lpstr>
      <vt:lpstr>A l’âge de 17 ans</vt:lpstr>
      <vt:lpstr>Achille Muller  en octobre 1942.   Photo prise à Lyon, « capitale » de la Résistance.</vt:lpstr>
      <vt:lpstr>Diapositive 15</vt:lpstr>
      <vt:lpstr>Achille Muller rencontre  de Gaulle, le chef de la France Libre.</vt:lpstr>
      <vt:lpstr>1943 : Entrainement en Ecosse.</vt:lpstr>
      <vt:lpstr>Diapositive 18</vt:lpstr>
      <vt:lpstr>Diapositive 19</vt:lpstr>
      <vt:lpstr>Août 1943,  juste breveté parachutiste … breveté F.F.L et galon de 1ère classe.</vt:lpstr>
      <vt:lpstr>Diapositive 21</vt:lpstr>
      <vt:lpstr>S.A.S :  SPECIAL AIR SERVICE Commandos : groupe de combats chargé d’exécuter une opération rapidement et par surprise.</vt:lpstr>
      <vt:lpstr>Diapositive 23</vt:lpstr>
      <vt:lpstr>Diapositive 24</vt:lpstr>
      <vt:lpstr>. 30 coups/mn . Portée de 300 m à 2 km . Vitesse de la balle  610 m/sec (2200 km/h)</vt:lpstr>
      <vt:lpstr>Diapositive 26</vt:lpstr>
      <vt:lpstr>Les S.A.S Français avaient sauté les premiers dans cette nuit du 5 au 6 juin 1944 descendant accrochés à leurs caroles nocturnes vers cette terre de France qu’ils venaient délivrer. Ils avaient réaliser au prix de leur vie leur vœux le plus cher.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Neuvy sur Loire</vt:lpstr>
      <vt:lpstr>Diapositive 35</vt:lpstr>
      <vt:lpstr>Octobre 1944 :  au repos à Montmirail</vt:lpstr>
      <vt:lpstr>Diapositive 37</vt:lpstr>
      <vt:lpstr>Diapositive 38</vt:lpstr>
      <vt:lpstr>Diapositive 39</vt:lpstr>
      <vt:lpstr>Diapositive 40</vt:lpstr>
      <vt:lpstr>Diapositive 41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 avec</dc:title>
  <dc:creator>maison</dc:creator>
  <cp:lastModifiedBy>maison</cp:lastModifiedBy>
  <cp:revision>52</cp:revision>
  <dcterms:created xsi:type="dcterms:W3CDTF">2015-03-02T18:15:10Z</dcterms:created>
  <dcterms:modified xsi:type="dcterms:W3CDTF">2015-03-04T18:37:33Z</dcterms:modified>
</cp:coreProperties>
</file>